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20"/>
  </p:notesMasterIdLst>
  <p:handoutMasterIdLst>
    <p:handoutMasterId r:id="rId21"/>
  </p:handoutMasterIdLst>
  <p:sldIdLst>
    <p:sldId id="300" r:id="rId2"/>
    <p:sldId id="392" r:id="rId3"/>
    <p:sldId id="377" r:id="rId4"/>
    <p:sldId id="379" r:id="rId5"/>
    <p:sldId id="380" r:id="rId6"/>
    <p:sldId id="378" r:id="rId7"/>
    <p:sldId id="386" r:id="rId8"/>
    <p:sldId id="394" r:id="rId9"/>
    <p:sldId id="385" r:id="rId10"/>
    <p:sldId id="389" r:id="rId11"/>
    <p:sldId id="388" r:id="rId12"/>
    <p:sldId id="390" r:id="rId13"/>
    <p:sldId id="395" r:id="rId14"/>
    <p:sldId id="382" r:id="rId15"/>
    <p:sldId id="374" r:id="rId16"/>
    <p:sldId id="396" r:id="rId17"/>
    <p:sldId id="383" r:id="rId18"/>
    <p:sldId id="328" r:id="rId19"/>
  </p:sldIdLst>
  <p:sldSz cx="9144000" cy="6858000" type="screen4x3"/>
  <p:notesSz cx="6997700" cy="92837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charset="0"/>
        <a:ea typeface="+mn-ea"/>
        <a:cs typeface="+mn-cs"/>
      </a:defRPr>
    </a:lvl1pPr>
    <a:lvl2pPr marL="457200" algn="l" rtl="0" eaLnBrk="0" fontAlgn="base" hangingPunct="0">
      <a:spcBef>
        <a:spcPct val="0"/>
      </a:spcBef>
      <a:spcAft>
        <a:spcPct val="0"/>
      </a:spcAft>
      <a:defRPr sz="4000" kern="1200">
        <a:solidFill>
          <a:schemeClr val="tx1"/>
        </a:solidFill>
        <a:latin typeface="Arial" charset="0"/>
        <a:ea typeface="+mn-ea"/>
        <a:cs typeface="+mn-cs"/>
      </a:defRPr>
    </a:lvl2pPr>
    <a:lvl3pPr marL="914400" algn="l" rtl="0" eaLnBrk="0" fontAlgn="base" hangingPunct="0">
      <a:spcBef>
        <a:spcPct val="0"/>
      </a:spcBef>
      <a:spcAft>
        <a:spcPct val="0"/>
      </a:spcAft>
      <a:defRPr sz="4000" kern="1200">
        <a:solidFill>
          <a:schemeClr val="tx1"/>
        </a:solidFill>
        <a:latin typeface="Arial" charset="0"/>
        <a:ea typeface="+mn-ea"/>
        <a:cs typeface="+mn-cs"/>
      </a:defRPr>
    </a:lvl3pPr>
    <a:lvl4pPr marL="1371600" algn="l" rtl="0" eaLnBrk="0" fontAlgn="base" hangingPunct="0">
      <a:spcBef>
        <a:spcPct val="0"/>
      </a:spcBef>
      <a:spcAft>
        <a:spcPct val="0"/>
      </a:spcAft>
      <a:defRPr sz="4000" kern="1200">
        <a:solidFill>
          <a:schemeClr val="tx1"/>
        </a:solidFill>
        <a:latin typeface="Arial" charset="0"/>
        <a:ea typeface="+mn-ea"/>
        <a:cs typeface="+mn-cs"/>
      </a:defRPr>
    </a:lvl4pPr>
    <a:lvl5pPr marL="1828800" algn="l" rtl="0" eaLnBrk="0" fontAlgn="base" hangingPunct="0">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wfulton"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180F9B"/>
    <a:srgbClr val="002F57"/>
    <a:srgbClr val="201258"/>
    <a:srgbClr val="FFCC99"/>
    <a:srgbClr val="339966"/>
    <a:srgbClr val="0DA11F"/>
    <a:srgbClr val="FFFF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81" autoAdjust="0"/>
    <p:restoredTop sz="69658" autoAdjust="0"/>
  </p:normalViewPr>
  <p:slideViewPr>
    <p:cSldViewPr>
      <p:cViewPr>
        <p:scale>
          <a:sx n="70" d="100"/>
          <a:sy n="70" d="100"/>
        </p:scale>
        <p:origin x="-1296" y="4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1863" y="4410075"/>
            <a:ext cx="5133975" cy="4178300"/>
          </a:xfrm>
          <a:prstGeom prst="rect">
            <a:avLst/>
          </a:prstGeom>
          <a:noFill/>
          <a:ln w="12700">
            <a:noFill/>
            <a:miter lim="800000"/>
            <a:headEnd/>
            <a:tailEnd/>
          </a:ln>
          <a:effectLst/>
        </p:spPr>
        <p:txBody>
          <a:bodyPr vert="horz" wrap="square" lIns="93561" tIns="45959" rIns="93561" bIns="4595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77925" y="695325"/>
            <a:ext cx="4643438" cy="3482975"/>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aterdata.usgs.gov/pa/nwis/r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dirty="0" smtClean="0">
                <a:solidFill>
                  <a:schemeClr val="tx1"/>
                </a:solidFill>
                <a:latin typeface="Times New Roman" pitchFamily="18" charset="0"/>
                <a:ea typeface="+mn-ea"/>
                <a:cs typeface="+mn-cs"/>
              </a:rPr>
              <a:t>3RWW operates a VHF radio network of raingages in the Pine Creek and Girtys Run watersheds. The radios facilitate real-time retrievals from the existing raingage network (fig. 1) at a frequency of 174 MHz, which is compatible with NWS broadcast parameters. Communication challenges (topographic extremes, shadowing) may occur because of the location of the sensors (streamgages and raingages) in the watersheds. With minor configuration changes, the network could be modified to transmit supplemental data (see subtask 1.3) such as stage and surface-water velocity. VHF radio repeaters or additional radios may be needed to address these challenges; however, relying solely on a terrestrial-based communications system may not be prudent.</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Currently all raingage and streamgage data coming into the 3Rivers network is transmitted to a DataWise computer via ALERT transmitters.  Signals are received by a High Sierra Electronics ALERT receiver, passed to a High Sierra Electronics ALERT decoder and through a RS-232 serial port to the computer running the DataWise software.  After DataWise receives the data, it is processed into meaningful information and distributed to the Internet. </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Other communication platforms such as satellite telemetry will be piloted during this phase of the project either as a proof-of-concept or to provide redundancy in the rare event the radio network fails. Alternative infrastructures include GOES, TransCore’s GlobalWave, and Iridium networks.</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To operate GOES in a reliable, low-latency, real-time manner requires using the emergency channel option. Large-scale use of this option during an extreme event may not be available on a consistent basis. GlobalWave and Iridium are U.S.-owned, commercially-available real-time satellite networks, which have operational characteristics ideal for a flood-warning system. They are capable of transmitting stage in near-real time (6 min or less) and other parameters such as flow, surface-water velocity, and stage. It is envisioned that the Iridium and GOES networks will be used during this phase of the project. The satellite-communication system installed at the streamgaging stations will send the same data that is being transmitted via the radio network to verify its performance against a known communication channel and to allow an assessment of the economics and functionality of the transmission systems.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dirty="0" smtClean="0">
                <a:solidFill>
                  <a:schemeClr val="tx1"/>
                </a:solidFill>
                <a:latin typeface="Times New Roman" pitchFamily="18" charset="0"/>
                <a:ea typeface="+mn-ea"/>
                <a:cs typeface="+mn-cs"/>
              </a:rPr>
              <a:t>Typically stage and velocity data are recorded every 15 min and transmitted at intervals of 15 min to 4 hours (hr) depending on the project needs. In hydrologically-flashy, small to medium watersheds such as Pine Creek and Girtys Run, this frequency may not be sufficient to support a flood-warning system. For example, the August 9, 2007 event in Girtys Run resulted in considerable localized flooding and increases of 0.31 feet (ft) in 15 min near the onset of the storm event to 5.77 ft in 15 min near the peak of the hydrograph. The ability to sample stage at shorter time periods such as 5 min or less would have provided valuable information regarding the propagation velocity of the flood wave in the channel.</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Based on estimated radar-rainfall, stage and rate-of-change thresholds, Flash Flood Warnings will be issued by the NWS WFO using normal mass media dissemination procedures.  Flash Flood Warnings will be immediately available via tone-alert NOAA Weather Radio – All Hazards to decision makers, which may include emergency management officials, fire and police departments, public works departments, and elected officials.  Real-time gaging-station thresholds will be monitored by the NWS WFO throughout the event. The availability of near real-time stage data would allow the inclusion of additional impact statements for increased levels of flood threat in follow-on Flash Flood Statements. In addition to mass media dissemination, Flash Flood Statements will be broadcast immediately over NOAA Weather Radio – All Hazards to better alert emergency responders to the potential magnitude and impact of the flooding.</a:t>
            </a:r>
            <a:r>
              <a:rPr lang="en-US" dirty="0" smtClean="0"/>
              <a:t> </a:t>
            </a:r>
            <a:r>
              <a:rPr lang="en-US" sz="1200" kern="1200" dirty="0" smtClean="0">
                <a:solidFill>
                  <a:schemeClr val="tx1"/>
                </a:solidFill>
                <a:latin typeface="Times New Roman" pitchFamily="18" charset="0"/>
                <a:ea typeface="+mn-ea"/>
                <a:cs typeface="+mn-cs"/>
              </a:rPr>
              <a:t> </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Based on the size and historical run-off volumes in the watersheds, it is anticipated that data will be recorded and transmitted every 15 min with the proviso that during certain storm events when conditions are changing rapidly, the rate at which data is recorded and transmitted will be reduced to 5 min intervals or less.  Basic data will include:</a:t>
            </a:r>
          </a:p>
          <a:p>
            <a:r>
              <a:rPr lang="en-US" sz="1200" kern="1200" dirty="0" smtClean="0">
                <a:solidFill>
                  <a:schemeClr val="tx1"/>
                </a:solidFill>
                <a:latin typeface="Times New Roman" pitchFamily="18" charset="0"/>
                <a:ea typeface="+mn-ea"/>
                <a:cs typeface="+mn-cs"/>
              </a:rPr>
              <a:t> </a:t>
            </a:r>
          </a:p>
          <a:p>
            <a:pPr lvl="0"/>
            <a:r>
              <a:rPr lang="en-US" sz="1200" kern="1200" dirty="0" smtClean="0">
                <a:solidFill>
                  <a:schemeClr val="tx1"/>
                </a:solidFill>
                <a:latin typeface="Times New Roman" pitchFamily="18" charset="0"/>
                <a:ea typeface="+mn-ea"/>
                <a:cs typeface="+mn-cs"/>
              </a:rPr>
              <a:t>Stage (25, 50, and 75 percent-bankfull), rate-of-change in stage, and surface-water velocity (where available) from the USGS streamgaging network</a:t>
            </a:r>
          </a:p>
          <a:p>
            <a:pPr lvl="0"/>
            <a:r>
              <a:rPr lang="en-US" sz="1200" kern="1200" dirty="0" smtClean="0">
                <a:solidFill>
                  <a:schemeClr val="tx1"/>
                </a:solidFill>
                <a:latin typeface="Times New Roman" pitchFamily="18" charset="0"/>
                <a:ea typeface="+mn-ea"/>
                <a:cs typeface="+mn-cs"/>
              </a:rPr>
              <a:t>Rainfall intensity/duration provided by the NWS WFO 88-D radar and 3RWWP raingage network</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These data sets will be integrated and communicated to the emergency management infrastructure for the communities, which will include (1) outreach to explain the warning system and allow interested parties to sign up for automated alerts and (2) confirm the thresholds that will trigger a warning and subsequent broadcast by the NWS WFO. Other communication methods that may be used are:</a:t>
            </a:r>
          </a:p>
          <a:p>
            <a:r>
              <a:rPr lang="en-US" sz="1200" kern="1200" dirty="0" smtClean="0">
                <a:solidFill>
                  <a:schemeClr val="tx1"/>
                </a:solidFill>
                <a:latin typeface="Times New Roman" pitchFamily="18" charset="0"/>
                <a:ea typeface="+mn-ea"/>
                <a:cs typeface="+mn-cs"/>
              </a:rPr>
              <a:t> </a:t>
            </a:r>
          </a:p>
          <a:p>
            <a:pPr lvl="0"/>
            <a:r>
              <a:rPr lang="en-US" sz="1200" kern="1200" dirty="0" smtClean="0">
                <a:solidFill>
                  <a:schemeClr val="tx1"/>
                </a:solidFill>
                <a:latin typeface="Times New Roman" pitchFamily="18" charset="0"/>
                <a:ea typeface="+mn-ea"/>
                <a:cs typeface="+mn-cs"/>
              </a:rPr>
              <a:t>Electronic bulletin boards to post warnings</a:t>
            </a:r>
          </a:p>
          <a:p>
            <a:pPr lvl="0"/>
            <a:r>
              <a:rPr lang="en-US" sz="1200" kern="1200" dirty="0" smtClean="0">
                <a:solidFill>
                  <a:schemeClr val="tx1"/>
                </a:solidFill>
                <a:latin typeface="Times New Roman" pitchFamily="18" charset="0"/>
                <a:ea typeface="+mn-ea"/>
                <a:cs typeface="+mn-cs"/>
              </a:rPr>
              <a:t>Messages to local TV stations</a:t>
            </a:r>
          </a:p>
          <a:p>
            <a:pPr lvl="0"/>
            <a:r>
              <a:rPr lang="en-US" sz="1200" kern="1200" dirty="0" smtClean="0">
                <a:solidFill>
                  <a:schemeClr val="tx1"/>
                </a:solidFill>
                <a:latin typeface="Times New Roman" pitchFamily="18" charset="0"/>
                <a:ea typeface="+mn-ea"/>
                <a:cs typeface="+mn-cs"/>
              </a:rPr>
              <a:t>Emergency broadcast alert system</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This is a case from 8/10/2009. The Stream rose just shy of bankfull that day. The measured max flow was 411 cfs at 745 pm. There was 1.32 inches of rainfall in a fairly short period of time. The simulated flow was 409 cfs at 746 pm.  Changes were made to the KS and CL variables in the winconfig file to calibrate this simulated flow.</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1179513" y="696913"/>
            <a:ext cx="4641850" cy="3481387"/>
          </a:xfrm>
          <a:ln/>
        </p:spPr>
      </p:sp>
      <p:sp>
        <p:nvSpPr>
          <p:cNvPr id="204803" name="Rectangle 3"/>
          <p:cNvSpPr>
            <a:spLocks noGrp="1" noChangeArrowheads="1"/>
          </p:cNvSpPr>
          <p:nvPr>
            <p:ph type="body" idx="1"/>
          </p:nvPr>
        </p:nvSpPr>
        <p:spPr>
          <a:xfrm>
            <a:off x="933450" y="4410075"/>
            <a:ext cx="5130800" cy="4176713"/>
          </a:xfrm>
        </p:spPr>
        <p:txBody>
          <a:bodyPr/>
          <a:lstStyle/>
          <a:p>
            <a:pPr>
              <a:buFontTx/>
              <a:buNone/>
            </a:pPr>
            <a:endParaRPr lang="en-US" sz="1000" dirty="0">
              <a:solidFill>
                <a:srgbClr val="000099"/>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dirty="0" smtClean="0">
                <a:solidFill>
                  <a:schemeClr val="bg1"/>
                </a:solidFill>
              </a:rPr>
              <a:t>Transmit receiver is stronger than</a:t>
            </a:r>
            <a:r>
              <a:rPr lang="en-US" sz="1800" baseline="0" dirty="0" smtClean="0">
                <a:solidFill>
                  <a:schemeClr val="bg1"/>
                </a:solidFill>
              </a:rPr>
              <a:t> the receiving receiver and therefore needs to be separated to avoid interferences</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xfrm>
            <a:off x="1179513" y="696913"/>
            <a:ext cx="4641850" cy="3481387"/>
          </a:xfrm>
          <a:ln/>
        </p:spPr>
      </p:sp>
      <p:sp>
        <p:nvSpPr>
          <p:cNvPr id="316419" name="Rectangle 3"/>
          <p:cNvSpPr>
            <a:spLocks noGrp="1" noChangeArrowheads="1"/>
          </p:cNvSpPr>
          <p:nvPr>
            <p:ph type="body" idx="1"/>
          </p:nvPr>
        </p:nvSpPr>
        <p:spPr>
          <a:xfrm>
            <a:off x="933450" y="4410075"/>
            <a:ext cx="5130800" cy="4176713"/>
          </a:xfrm>
        </p:spPr>
        <p:txBody>
          <a:bodyPr/>
          <a:lstStyle/>
          <a:p>
            <a:pPr marL="190500" indent="-190500">
              <a:buFontTx/>
              <a:buChar char="•"/>
            </a:pPr>
            <a:r>
              <a:rPr lang="en-US" sz="1000" dirty="0">
                <a:solidFill>
                  <a:srgbClr val="000099"/>
                </a:solidFill>
                <a:latin typeface="Arial" charset="0"/>
              </a:rPr>
              <a:t>A significant amount of information can be derived from the </a:t>
            </a:r>
            <a:r>
              <a:rPr lang="en-US" sz="1000" i="1" u="sng" dirty="0">
                <a:solidFill>
                  <a:srgbClr val="000099"/>
                </a:solidFill>
                <a:latin typeface="Arial" charset="0"/>
              </a:rPr>
              <a:t>maximum velocity</a:t>
            </a:r>
          </a:p>
          <a:p>
            <a:pPr marL="190500" indent="-190500">
              <a:buFontTx/>
              <a:buChar char="•"/>
            </a:pPr>
            <a:r>
              <a:rPr lang="en-US" sz="1000" dirty="0">
                <a:latin typeface="Arial" charset="0"/>
              </a:rPr>
              <a:t>Under a wide-range of flow conditions, a channel section has a propensity to establish and maintain an equilibrium state that corresponds to a particular M-value and value of the expected distribution p(u/umax)</a:t>
            </a:r>
          </a:p>
          <a:p>
            <a:pPr marL="190500" indent="-190500">
              <a:buFontTx/>
              <a:buChar char="•"/>
            </a:pPr>
            <a:r>
              <a:rPr lang="en-US" i="1" dirty="0">
                <a:sym typeface="Symbol" pitchFamily="18" charset="2"/>
              </a:rPr>
              <a:t> (M)</a:t>
            </a:r>
            <a:r>
              <a:rPr lang="en-US" i="1" dirty="0"/>
              <a:t> </a:t>
            </a:r>
            <a:r>
              <a:rPr lang="en-US" sz="1000" dirty="0">
                <a:latin typeface="Arial" charset="0"/>
              </a:rPr>
              <a:t>can be explained </a:t>
            </a:r>
            <a:r>
              <a:rPr lang="en-US" sz="1000" dirty="0" smtClean="0">
                <a:latin typeface="Arial" charset="0"/>
              </a:rPr>
              <a:t>as “</a:t>
            </a:r>
            <a:r>
              <a:rPr lang="en-US" sz="1000" dirty="0">
                <a:latin typeface="Arial" charset="0"/>
              </a:rPr>
              <a:t>happy place” </a:t>
            </a:r>
          </a:p>
          <a:p>
            <a:pPr marL="190500" indent="-190500">
              <a:buFontTx/>
              <a:buChar char="•"/>
            </a:pPr>
            <a:r>
              <a:rPr lang="en-US" sz="1000" dirty="0">
                <a:latin typeface="Arial" charset="0"/>
              </a:rPr>
              <a:t>To establish an equilibrium state to maintain a particular flow, an erodible channel adjusts its characteristics including:</a:t>
            </a:r>
          </a:p>
          <a:p>
            <a:pPr marL="647700" lvl="1" indent="-190500">
              <a:buFontTx/>
              <a:buChar char="•"/>
            </a:pPr>
            <a:r>
              <a:rPr lang="en-US" sz="1000" dirty="0">
                <a:latin typeface="Arial" charset="0"/>
              </a:rPr>
              <a:t>Bed form and material</a:t>
            </a:r>
          </a:p>
          <a:p>
            <a:pPr marL="647700" lvl="1" indent="-190500">
              <a:buFontTx/>
              <a:buChar char="•"/>
            </a:pPr>
            <a:r>
              <a:rPr lang="en-US" sz="1000" dirty="0">
                <a:latin typeface="Arial" charset="0"/>
              </a:rPr>
              <a:t>Roughness</a:t>
            </a:r>
          </a:p>
          <a:p>
            <a:pPr marL="647700" lvl="1" indent="-190500">
              <a:buFontTx/>
              <a:buChar char="•"/>
            </a:pPr>
            <a:r>
              <a:rPr lang="en-US" sz="1000" dirty="0">
                <a:latin typeface="Arial" charset="0"/>
              </a:rPr>
              <a:t>Shape</a:t>
            </a:r>
          </a:p>
          <a:p>
            <a:pPr marL="647700" lvl="1" indent="-190500">
              <a:buFontTx/>
              <a:buChar char="•"/>
            </a:pPr>
            <a:r>
              <a:rPr lang="en-US" sz="1000" dirty="0">
                <a:latin typeface="Arial" charset="0"/>
              </a:rPr>
              <a:t>Slope</a:t>
            </a:r>
          </a:p>
          <a:p>
            <a:pPr marL="647700" lvl="1" indent="-190500">
              <a:buFontTx/>
              <a:buChar char="•"/>
            </a:pPr>
            <a:r>
              <a:rPr lang="en-US" sz="1000" dirty="0">
                <a:latin typeface="Arial" charset="0"/>
              </a:rPr>
              <a:t>Alignment</a:t>
            </a:r>
          </a:p>
          <a:p>
            <a:pPr marL="190500" indent="-190500">
              <a:buFontTx/>
              <a:buChar char="•"/>
            </a:pPr>
            <a:r>
              <a:rPr lang="en-US" sz="1000" dirty="0">
                <a:latin typeface="Arial" charset="0"/>
              </a:rPr>
              <a:t>Whereas, an nonerodible channel or well-established section will adjust:</a:t>
            </a:r>
          </a:p>
          <a:p>
            <a:pPr marL="647700" lvl="1" indent="-190500">
              <a:buFontTx/>
              <a:buChar char="•"/>
            </a:pPr>
            <a:r>
              <a:rPr lang="en-US" sz="1000" dirty="0">
                <a:latin typeface="Arial" charset="0"/>
              </a:rPr>
              <a:t>Velocity distribution by modifying umax and h</a:t>
            </a:r>
          </a:p>
          <a:p>
            <a:pPr marL="190500" indent="-190500"/>
            <a:r>
              <a:rPr lang="en-US" sz="1000" dirty="0">
                <a:latin typeface="Arial" charset="0"/>
              </a:rPr>
              <a:t>e</a:t>
            </a:r>
            <a:r>
              <a:rPr lang="en-US" sz="1000" baseline="30000" dirty="0">
                <a:latin typeface="Arial" charset="0"/>
              </a:rPr>
              <a:t>M</a:t>
            </a:r>
            <a:r>
              <a:rPr lang="en-US" sz="1000" dirty="0">
                <a:latin typeface="Arial" charset="0"/>
              </a:rPr>
              <a:t> / (e</a:t>
            </a:r>
            <a:r>
              <a:rPr lang="en-US" sz="1000" baseline="30000" dirty="0">
                <a:latin typeface="Arial" charset="0"/>
              </a:rPr>
              <a:t>M</a:t>
            </a:r>
            <a:r>
              <a:rPr lang="en-US" sz="1000" dirty="0">
                <a:latin typeface="Arial" charset="0"/>
              </a:rPr>
              <a:t> – 1) – 1/M = phi</a:t>
            </a:r>
            <a:endParaRPr lang="en-US" sz="1000" i="1" u="sng" dirty="0">
              <a:solidFill>
                <a:srgbClr val="000099"/>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pPr>
              <a:buFontTx/>
              <a:buChar char="•"/>
            </a:pPr>
            <a:r>
              <a:rPr lang="en-US" sz="1000" dirty="0">
                <a:latin typeface="Arial" charset="0"/>
              </a:rPr>
              <a:t>06/27 ud = na and 2.3 fps</a:t>
            </a:r>
          </a:p>
          <a:p>
            <a:pPr>
              <a:buFontTx/>
              <a:buChar char="•"/>
            </a:pPr>
            <a:r>
              <a:rPr lang="en-US" sz="1000" dirty="0">
                <a:latin typeface="Arial" charset="0"/>
              </a:rPr>
              <a:t>07/01 ud = 8 and 8 fps</a:t>
            </a:r>
          </a:p>
          <a:p>
            <a:pPr>
              <a:buFontTx/>
              <a:buChar char="•"/>
            </a:pPr>
            <a:r>
              <a:rPr lang="en-US" sz="1000" dirty="0">
                <a:latin typeface="Arial" charset="0"/>
              </a:rPr>
              <a:t>11/21 ud = na and 5.2 fps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with any successful</a:t>
            </a:r>
            <a:r>
              <a:rPr lang="en-US" baseline="0" dirty="0" smtClean="0"/>
              <a:t> project, there is a cadre of good people participating and this effort is no exception.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3RWW</a:t>
            </a:r>
          </a:p>
          <a:p>
            <a:r>
              <a:rPr lang="en-US" baseline="0" dirty="0" smtClean="0"/>
              <a:t>NWS Pittsburgh WFO</a:t>
            </a:r>
          </a:p>
          <a:p>
            <a:r>
              <a:rPr lang="en-US" baseline="0" dirty="0" smtClean="0"/>
              <a:t>U of Washington, Applied Physics Laboratory</a:t>
            </a:r>
          </a:p>
          <a:p>
            <a:r>
              <a:rPr lang="en-US" baseline="0" dirty="0" smtClean="0"/>
              <a:t>USGS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2"/>
                </a:solidFill>
                <a:latin typeface="Arial" charset="0"/>
              </a:rPr>
              <a:t>Rainfall fell in about</a:t>
            </a:r>
          </a:p>
          <a:p>
            <a:r>
              <a:rPr lang="en-US" sz="1200" dirty="0" smtClean="0">
                <a:solidFill>
                  <a:schemeClr val="tx2"/>
                </a:solidFill>
                <a:latin typeface="Arial" charset="0"/>
              </a:rPr>
              <a:t>90 minutes from </a:t>
            </a:r>
          </a:p>
          <a:p>
            <a:r>
              <a:rPr lang="en-US" sz="1200" dirty="0" smtClean="0">
                <a:solidFill>
                  <a:schemeClr val="tx2"/>
                </a:solidFill>
                <a:latin typeface="Arial" charset="0"/>
              </a:rPr>
              <a:t>330 PM to 500 PM EDT</a:t>
            </a:r>
          </a:p>
          <a:p>
            <a:r>
              <a:rPr lang="en-US" sz="1200" dirty="0" smtClean="0">
                <a:solidFill>
                  <a:schemeClr val="tx2"/>
                </a:solidFill>
                <a:latin typeface="Arial" charset="0"/>
              </a:rPr>
              <a:t>9 Fatalities in Little Pine Creek</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August 9,</a:t>
            </a:r>
            <a:r>
              <a:rPr lang="en-US" baseline="0" dirty="0" smtClean="0"/>
              <a:t> 2007</a:t>
            </a:r>
          </a:p>
          <a:p>
            <a:endParaRPr lang="en-US" baseline="0" dirty="0" smtClean="0"/>
          </a:p>
          <a:p>
            <a:r>
              <a:rPr lang="en-US" baseline="0" dirty="0" smtClean="0"/>
              <a:t>Local flooding resulted in stage increases of .31 in 15 min during the onset of the storm and 5.77 feet in 15 min near the hydrograph peak.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63988" y="8818563"/>
            <a:ext cx="3032125" cy="463550"/>
          </a:xfrm>
          <a:prstGeom prst="rect">
            <a:avLst/>
          </a:prstGeom>
          <a:ln/>
        </p:spPr>
        <p:txBody>
          <a:bodyPr/>
          <a:lstStyle/>
          <a:p>
            <a:fld id="{8E95679F-7498-4E42-B087-C4DFF5E940C7}" type="slidenum">
              <a:rPr lang="en-US"/>
              <a:pPr/>
              <a:t>8</a:t>
            </a:fld>
            <a:endParaRPr lang="en-US" dirty="0"/>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dirty="0" smtClean="0">
                <a:solidFill>
                  <a:schemeClr val="tx1"/>
                </a:solidFill>
                <a:latin typeface="Times New Roman" pitchFamily="18" charset="0"/>
                <a:ea typeface="+mn-ea"/>
                <a:cs typeface="+mn-cs"/>
              </a:rPr>
              <a:t>Prior to streamgage siting and installation, an analysis will be conducted using Geographic Information Systems (GIS) to identify candidate sites as a function of basin hydrology and demographics. Site selection will be confirmed by field visits and will focus on delivering flow and stage data from regions that offer the best information content on an impending event in the fastest time possible so that emergency managers can implement corrective measures.</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Each streamgaging station will include a shelter, electronic data logger, and a transmitter. Stage will be measured using a non-contact, down-looking radar stage sensor or pressure transducer and will be transmitted via VHF radio and satellite. Streamflow will be measured at a minimum every 6-8 weeks and include low, medium, and high flows to provide calibration of the rating curve over the range of measured stages. The stage-streamflow data will be stored in the USGS-NWIS database and posted on the USGS public Web page (</a:t>
            </a:r>
            <a:r>
              <a:rPr lang="en-US" sz="1200" i="1" u="sng" kern="1200" dirty="0" smtClean="0">
                <a:solidFill>
                  <a:schemeClr val="tx1"/>
                </a:solidFill>
                <a:latin typeface="Times New Roman" pitchFamily="18" charset="0"/>
                <a:ea typeface="+mn-ea"/>
                <a:cs typeface="+mn-cs"/>
                <a:hlinkClick r:id="rId3"/>
              </a:rPr>
              <a:t>http://waterdata.usgs.gov/pa/nwis/rt</a:t>
            </a:r>
            <a:r>
              <a:rPr lang="en-US" sz="1200" kern="1200" dirty="0" smtClean="0">
                <a:solidFill>
                  <a:schemeClr val="tx1"/>
                </a:solidFill>
                <a:latin typeface="Times New Roman" pitchFamily="18" charset="0"/>
                <a:ea typeface="+mn-ea"/>
                <a:cs typeface="+mn-cs"/>
              </a:rPr>
              <a:t>). The USGS proposes to pilot the use of radar and computational methods to measure the surface-water velocity at selected points in the channel. A continuous-wave microwave (CW) will be fixed to a bridge and used to measure water velocities at the water surface at the bridge.</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7634" name="Rectangle 2"/>
          <p:cNvSpPr>
            <a:spLocks noGrp="1" noChangeArrowheads="1"/>
          </p:cNvSpPr>
          <p:nvPr>
            <p:ph type="ctrTitle"/>
          </p:nvPr>
        </p:nvSpPr>
        <p:spPr>
          <a:xfrm>
            <a:off x="381000" y="2286000"/>
            <a:ext cx="8305800" cy="1143000"/>
          </a:xfrm>
        </p:spPr>
        <p:txBody>
          <a:bodyPr/>
          <a:lstStyle>
            <a:lvl1pPr>
              <a:defRPr sz="4400"/>
            </a:lvl1pPr>
          </a:lstStyle>
          <a:p>
            <a:r>
              <a:rPr lang="en-US"/>
              <a:t>Click to edit Master title style</a:t>
            </a:r>
          </a:p>
        </p:txBody>
      </p:sp>
      <p:sp>
        <p:nvSpPr>
          <p:cNvPr id="197635" name="Rectangle 3"/>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r>
              <a:rPr lang="en-US"/>
              <a:t>Click to edit Master subtitle style</a:t>
            </a:r>
          </a:p>
        </p:txBody>
      </p:sp>
      <p:sp>
        <p:nvSpPr>
          <p:cNvPr id="197636" name="Rectangle 4"/>
          <p:cNvSpPr>
            <a:spLocks noChangeArrowheads="1"/>
          </p:cNvSpPr>
          <p:nvPr/>
        </p:nvSpPr>
        <p:spPr bwMode="auto">
          <a:xfrm>
            <a:off x="404813" y="6083300"/>
            <a:ext cx="2016125" cy="393700"/>
          </a:xfrm>
          <a:prstGeom prst="rect">
            <a:avLst/>
          </a:prstGeom>
          <a:noFill/>
          <a:ln w="12700">
            <a:noFill/>
            <a:miter lim="800000"/>
            <a:headEnd/>
            <a:tailEnd/>
          </a:ln>
          <a:effectLst/>
        </p:spPr>
        <p:txBody>
          <a:bodyPr wrap="none" lIns="88900" tIns="44450" rIns="88900" bIns="44450">
            <a:spAutoFit/>
          </a:bodyPr>
          <a:lstStyle/>
          <a:p>
            <a:pPr defTabSz="885825"/>
            <a:r>
              <a:rPr lang="en-US" sz="1000" b="1" dirty="0">
                <a:solidFill>
                  <a:schemeClr val="bg1"/>
                </a:solidFill>
              </a:rPr>
              <a:t>U.S. Department of the Interior</a:t>
            </a:r>
          </a:p>
          <a:p>
            <a:pPr defTabSz="885825"/>
            <a:r>
              <a:rPr lang="en-US" sz="1000" b="1" dirty="0">
                <a:solidFill>
                  <a:schemeClr val="bg1"/>
                </a:solidFill>
              </a:rPr>
              <a:t>U.S. Geological Survey</a:t>
            </a:r>
          </a:p>
        </p:txBody>
      </p:sp>
      <p:pic>
        <p:nvPicPr>
          <p:cNvPr id="197637" name="Picture 5" descr="ident_4_onscreen_png"/>
          <p:cNvPicPr>
            <a:picLocks noChangeAspect="1" noChangeArrowheads="1"/>
          </p:cNvPicPr>
          <p:nvPr/>
        </p:nvPicPr>
        <p:blipFill>
          <a:blip r:embed="rId2" cstate="print">
            <a:lum bright="100000"/>
          </a:blip>
          <a:srcRect/>
          <a:stretch>
            <a:fillRect/>
          </a:stretch>
        </p:blipFill>
        <p:spPr bwMode="black">
          <a:xfrm>
            <a:off x="457200" y="461963"/>
            <a:ext cx="2057400" cy="75723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076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81000" y="1371600"/>
            <a:ext cx="4076700" cy="4495800"/>
          </a:xfrm>
        </p:spPr>
        <p:txBody>
          <a:bodyPr/>
          <a:lstStyle/>
          <a:p>
            <a:endParaRPr lang="en-US" dirty="0"/>
          </a:p>
        </p:txBody>
      </p:sp>
      <p:sp>
        <p:nvSpPr>
          <p:cNvPr id="4" name="Text Placeholder 3"/>
          <p:cNvSpPr>
            <a:spLocks noGrp="1"/>
          </p:cNvSpPr>
          <p:nvPr>
            <p:ph type="body" sz="half" idx="2"/>
          </p:nvPr>
        </p:nvSpPr>
        <p:spPr>
          <a:xfrm>
            <a:off x="4610100" y="1371600"/>
            <a:ext cx="4076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076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371600"/>
            <a:ext cx="40767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695700"/>
            <a:ext cx="40767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076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10100" y="1371600"/>
            <a:ext cx="4076700" cy="4495800"/>
          </a:xfrm>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bwMode="auto">
          <a:xfrm>
            <a:off x="381000" y="152400"/>
            <a:ext cx="83058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a:t>
            </a:r>
          </a:p>
        </p:txBody>
      </p:sp>
      <p:sp>
        <p:nvSpPr>
          <p:cNvPr id="196611" name="Rectangle 3"/>
          <p:cNvSpPr>
            <a:spLocks noGrp="1" noChangeArrowheads="1"/>
          </p:cNvSpPr>
          <p:nvPr>
            <p:ph type="body" idx="1"/>
          </p:nvPr>
        </p:nvSpPr>
        <p:spPr bwMode="auto">
          <a:xfrm>
            <a:off x="381000" y="1371600"/>
            <a:ext cx="8305800" cy="4495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96612" name="Picture 4" descr="ident-small_4_onscreen_png"/>
          <p:cNvPicPr>
            <a:picLocks noChangeAspect="1" noChangeArrowheads="1"/>
          </p:cNvPicPr>
          <p:nvPr/>
        </p:nvPicPr>
        <p:blipFill>
          <a:blip r:embed="rId17" cstate="print">
            <a:lum bright="100000"/>
          </a:blip>
          <a:srcRect/>
          <a:stretch>
            <a:fillRect/>
          </a:stretch>
        </p:blipFill>
        <p:spPr bwMode="black">
          <a:xfrm>
            <a:off x="457200" y="6094413"/>
            <a:ext cx="1143000" cy="420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txStyles>
    <p:titleStyle>
      <a:lvl1pPr algn="l" rtl="0" eaLnBrk="0" fontAlgn="base" hangingPunct="0">
        <a:spcBef>
          <a:spcPct val="0"/>
        </a:spcBef>
        <a:spcAft>
          <a:spcPct val="0"/>
        </a:spcAft>
        <a:defRPr sz="36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defRPr>
      </a:lvl2pPr>
      <a:lvl3pPr algn="l" rtl="0" eaLnBrk="0" fontAlgn="base" hangingPunct="0">
        <a:spcBef>
          <a:spcPct val="0"/>
        </a:spcBef>
        <a:spcAft>
          <a:spcPct val="0"/>
        </a:spcAft>
        <a:defRPr sz="3600" b="1">
          <a:solidFill>
            <a:srgbClr val="FFFF99"/>
          </a:solidFill>
          <a:latin typeface="Arial" charset="0"/>
        </a:defRPr>
      </a:lvl3pPr>
      <a:lvl4pPr algn="l" rtl="0" eaLnBrk="0" fontAlgn="base" hangingPunct="0">
        <a:spcBef>
          <a:spcPct val="0"/>
        </a:spcBef>
        <a:spcAft>
          <a:spcPct val="0"/>
        </a:spcAft>
        <a:defRPr sz="3600" b="1">
          <a:solidFill>
            <a:srgbClr val="FFFF99"/>
          </a:solidFill>
          <a:latin typeface="Arial" charset="0"/>
        </a:defRPr>
      </a:lvl4pPr>
      <a:lvl5pPr algn="l" rtl="0" eaLnBrk="0" fontAlgn="base" hangingPunct="0">
        <a:spcBef>
          <a:spcPct val="0"/>
        </a:spcBef>
        <a:spcAft>
          <a:spcPct val="0"/>
        </a:spcAft>
        <a:defRPr sz="3600" b="1">
          <a:solidFill>
            <a:srgbClr val="FFFF99"/>
          </a:solidFill>
          <a:latin typeface="Arial" charset="0"/>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p:titleStyle>
    <p:body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6" name="Rectangle 10"/>
          <p:cNvSpPr>
            <a:spLocks noGrp="1" noChangeArrowheads="1"/>
          </p:cNvSpPr>
          <p:nvPr>
            <p:ph type="subTitle" idx="1"/>
          </p:nvPr>
        </p:nvSpPr>
        <p:spPr>
          <a:xfrm>
            <a:off x="4343400" y="3886200"/>
            <a:ext cx="4343400" cy="1358900"/>
          </a:xfrm>
          <a:noFill/>
          <a:ln/>
        </p:spPr>
        <p:txBody>
          <a:bodyPr/>
          <a:lstStyle/>
          <a:p>
            <a:pPr>
              <a:lnSpc>
                <a:spcPct val="90000"/>
              </a:lnSpc>
            </a:pPr>
            <a:r>
              <a:rPr lang="en-US" sz="2400" b="0" dirty="0">
                <a:effectLst>
                  <a:outerShdw blurRad="38100" dist="38100" dir="2700000" algn="tl">
                    <a:srgbClr val="000000">
                      <a:alpha val="43137"/>
                    </a:srgbClr>
                  </a:outerShdw>
                </a:effectLst>
              </a:rPr>
              <a:t>John Fulton</a:t>
            </a:r>
          </a:p>
          <a:p>
            <a:pPr>
              <a:lnSpc>
                <a:spcPct val="90000"/>
              </a:lnSpc>
            </a:pPr>
            <a:r>
              <a:rPr lang="en-US" sz="1600" b="0" dirty="0" smtClean="0">
                <a:effectLst>
                  <a:outerShdw blurRad="38100" dist="38100" dir="2700000" algn="tl">
                    <a:srgbClr val="000000">
                      <a:alpha val="43137"/>
                    </a:srgbClr>
                  </a:outerShdw>
                </a:effectLst>
              </a:rPr>
              <a:t>U.S</a:t>
            </a:r>
            <a:r>
              <a:rPr lang="en-US" sz="1600" b="0" dirty="0">
                <a:effectLst>
                  <a:outerShdw blurRad="38100" dist="38100" dir="2700000" algn="tl">
                    <a:srgbClr val="000000">
                      <a:alpha val="43137"/>
                    </a:srgbClr>
                  </a:outerShdw>
                </a:effectLst>
              </a:rPr>
              <a:t>. Geological Survey</a:t>
            </a:r>
          </a:p>
          <a:p>
            <a:pPr>
              <a:lnSpc>
                <a:spcPct val="90000"/>
              </a:lnSpc>
            </a:pPr>
            <a:r>
              <a:rPr lang="en-US" sz="1600" b="0" dirty="0">
                <a:effectLst>
                  <a:outerShdw blurRad="38100" dist="38100" dir="2700000" algn="tl">
                    <a:srgbClr val="000000">
                      <a:alpha val="43137"/>
                    </a:srgbClr>
                  </a:outerShdw>
                </a:effectLst>
              </a:rPr>
              <a:t>Pennsylvania Water Science </a:t>
            </a:r>
            <a:r>
              <a:rPr lang="en-US" sz="1600" b="0" dirty="0" smtClean="0">
                <a:effectLst>
                  <a:outerShdw blurRad="38100" dist="38100" dir="2700000" algn="tl">
                    <a:srgbClr val="000000">
                      <a:alpha val="43137"/>
                    </a:srgbClr>
                  </a:outerShdw>
                </a:effectLst>
              </a:rPr>
              <a:t>Center</a:t>
            </a:r>
          </a:p>
          <a:p>
            <a:pPr>
              <a:lnSpc>
                <a:spcPct val="90000"/>
              </a:lnSpc>
            </a:pPr>
            <a:r>
              <a:rPr lang="en-US" sz="1600" b="0" dirty="0" smtClean="0">
                <a:effectLst>
                  <a:outerShdw blurRad="38100" dist="38100" dir="2700000" algn="tl">
                    <a:srgbClr val="000000">
                      <a:alpha val="43137"/>
                    </a:srgbClr>
                  </a:outerShdw>
                </a:effectLst>
              </a:rPr>
              <a:t>Pittsburgh, Pennsylvania</a:t>
            </a:r>
            <a:endParaRPr lang="en-US" sz="1600" b="0" dirty="0">
              <a:effectLst>
                <a:outerShdw blurRad="38100" dist="38100" dir="2700000" algn="tl">
                  <a:srgbClr val="000000">
                    <a:alpha val="43137"/>
                  </a:srgbClr>
                </a:outerShdw>
              </a:effectLst>
            </a:endParaRPr>
          </a:p>
        </p:txBody>
      </p:sp>
      <p:sp>
        <p:nvSpPr>
          <p:cNvPr id="162827" name="Rectangle 11"/>
          <p:cNvSpPr>
            <a:spLocks noChangeArrowheads="1"/>
          </p:cNvSpPr>
          <p:nvPr/>
        </p:nvSpPr>
        <p:spPr bwMode="auto">
          <a:xfrm>
            <a:off x="304800" y="1447800"/>
            <a:ext cx="8382000" cy="2133600"/>
          </a:xfrm>
          <a:prstGeom prst="rect">
            <a:avLst/>
          </a:prstGeom>
          <a:noFill/>
          <a:ln w="9525">
            <a:noFill/>
            <a:miter lim="800000"/>
            <a:headEnd/>
            <a:tailEnd/>
          </a:ln>
          <a:effectLst/>
        </p:spPr>
        <p:txBody>
          <a:bodyPr lIns="92075" tIns="46038" rIns="92075" bIns="46038" anchor="ctr"/>
          <a:lstStyle/>
          <a:p>
            <a:r>
              <a:rPr lang="en-US" sz="3600" b="1" dirty="0" smtClean="0">
                <a:solidFill>
                  <a:schemeClr val="bg1"/>
                </a:solidFill>
                <a:effectLst>
                  <a:outerShdw blurRad="38100" dist="38100" dir="2700000" algn="tl">
                    <a:srgbClr val="000000">
                      <a:alpha val="43137"/>
                    </a:srgbClr>
                  </a:outerShdw>
                </a:effectLst>
              </a:rPr>
              <a:t>A Flash-flood Forecasting and Warning System for Urban Settings: A Proof-of-Concept Study</a:t>
            </a:r>
            <a:endParaRPr lang="en-US" sz="3600" b="1" dirty="0">
              <a:solidFill>
                <a:schemeClr val="bg1"/>
              </a:solidFill>
              <a:effectLst>
                <a:outerShdw blurRad="38100" dist="38100" dir="2700000" algn="tl">
                  <a:srgbClr val="000000">
                    <a:alpha val="43137"/>
                  </a:srgbClr>
                </a:outerShdw>
              </a:effectLst>
            </a:endParaRPr>
          </a:p>
        </p:txBody>
      </p:sp>
      <p:pic>
        <p:nvPicPr>
          <p:cNvPr id="4" name="Picture 6" descr="Transient-hydraulics-Cherry-Ck"/>
          <p:cNvPicPr>
            <a:picLocks noChangeAspect="1" noChangeArrowheads="1"/>
          </p:cNvPicPr>
          <p:nvPr/>
        </p:nvPicPr>
        <p:blipFill>
          <a:blip r:embed="rId3" cstate="print"/>
          <a:srcRect/>
          <a:stretch>
            <a:fillRect/>
          </a:stretch>
        </p:blipFill>
        <p:spPr bwMode="auto">
          <a:xfrm>
            <a:off x="381000" y="3581400"/>
            <a:ext cx="3048000" cy="2286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b="0" kern="1200" dirty="0" smtClean="0">
                <a:effectLst>
                  <a:outerShdw blurRad="38100" dist="38100" dir="2700000" algn="tl">
                    <a:srgbClr val="000000">
                      <a:alpha val="43137"/>
                    </a:srgbClr>
                  </a:outerShdw>
                </a:effectLst>
                <a:cs typeface="Segoe UI" pitchFamily="34" charset="0"/>
              </a:rPr>
              <a:t>Establish a communication network</a:t>
            </a:r>
          </a:p>
          <a:p>
            <a:pPr lvl="1">
              <a:buClr>
                <a:schemeClr val="bg1"/>
              </a:buClr>
              <a:buFont typeface="Arial" pitchFamily="34" charset="0"/>
              <a:buChar char="–"/>
            </a:pPr>
            <a:r>
              <a:rPr lang="en-US" sz="2000" b="0" kern="1200" dirty="0" smtClean="0">
                <a:effectLst>
                  <a:outerShdw blurRad="38100" dist="38100" dir="2700000" algn="tl">
                    <a:srgbClr val="000000">
                      <a:alpha val="43137"/>
                    </a:srgbClr>
                  </a:outerShdw>
                </a:effectLst>
                <a:cs typeface="Segoe UI" pitchFamily="34" charset="0"/>
              </a:rPr>
              <a:t>Terrestrial –based</a:t>
            </a:r>
          </a:p>
          <a:p>
            <a:pPr lvl="2"/>
            <a:r>
              <a:rPr lang="en-US" sz="1600" b="0" kern="1200" dirty="0" smtClean="0">
                <a:effectLst>
                  <a:outerShdw blurRad="38100" dist="38100" dir="2700000" algn="tl">
                    <a:srgbClr val="000000">
                      <a:alpha val="43137"/>
                    </a:srgbClr>
                  </a:outerShdw>
                </a:effectLst>
                <a:cs typeface="Segoe UI" pitchFamily="34" charset="0"/>
              </a:rPr>
              <a:t>VHF radios</a:t>
            </a:r>
            <a:endParaRPr lang="en-US" sz="1600" b="0" kern="1200" baseline="-25000" dirty="0" smtClean="0">
              <a:effectLst>
                <a:outerShdw blurRad="38100" dist="38100" dir="2700000" algn="tl">
                  <a:srgbClr val="000000">
                    <a:alpha val="43137"/>
                  </a:srgbClr>
                </a:outerShdw>
              </a:effectLst>
              <a:cs typeface="Segoe UI" pitchFamily="34" charset="0"/>
            </a:endParaRPr>
          </a:p>
          <a:p>
            <a:pPr lvl="1">
              <a:buClr>
                <a:schemeClr val="bg1"/>
              </a:buClr>
              <a:buFont typeface="Arial" pitchFamily="34" charset="0"/>
              <a:buChar char="–"/>
            </a:pPr>
            <a:r>
              <a:rPr lang="en-US" sz="2000" b="0" kern="1200" dirty="0" smtClean="0">
                <a:effectLst>
                  <a:outerShdw blurRad="38100" dist="38100" dir="2700000" algn="tl">
                    <a:srgbClr val="000000">
                      <a:alpha val="43137"/>
                    </a:srgbClr>
                  </a:outerShdw>
                </a:effectLst>
                <a:cs typeface="Segoe UI" pitchFamily="34" charset="0"/>
              </a:rPr>
              <a:t>Satellite-based</a:t>
            </a:r>
          </a:p>
          <a:p>
            <a:pPr lvl="2"/>
            <a:r>
              <a:rPr lang="en-US" sz="1600" b="0" kern="1200" dirty="0" smtClean="0">
                <a:effectLst>
                  <a:outerShdw blurRad="38100" dist="38100" dir="2700000" algn="tl">
                    <a:srgbClr val="000000">
                      <a:alpha val="43137"/>
                    </a:srgbClr>
                  </a:outerShdw>
                </a:effectLst>
                <a:cs typeface="Segoe UI" pitchFamily="34" charset="0"/>
              </a:rPr>
              <a:t>GOES</a:t>
            </a:r>
          </a:p>
          <a:p>
            <a:pPr lvl="2"/>
            <a:r>
              <a:rPr lang="en-US" sz="1600" b="0" kern="1200" dirty="0" smtClean="0">
                <a:effectLst>
                  <a:outerShdw blurRad="38100" dist="38100" dir="2700000" algn="tl">
                    <a:srgbClr val="000000">
                      <a:alpha val="43137"/>
                    </a:srgbClr>
                  </a:outerShdw>
                </a:effectLst>
                <a:cs typeface="Segoe UI" pitchFamily="34" charset="0"/>
              </a:rPr>
              <a:t>Iridium network</a:t>
            </a:r>
          </a:p>
          <a:p>
            <a:r>
              <a:rPr lang="en-US" sz="2400" b="0" kern="1200" dirty="0" smtClean="0">
                <a:effectLst>
                  <a:outerShdw blurRad="38100" dist="38100" dir="2700000" algn="tl">
                    <a:srgbClr val="000000">
                      <a:alpha val="43137"/>
                    </a:srgbClr>
                  </a:outerShdw>
                </a:effectLst>
                <a:cs typeface="Segoe UI" pitchFamily="34" charset="0"/>
              </a:rPr>
              <a:t>Provide redundancy</a:t>
            </a:r>
          </a:p>
        </p:txBody>
      </p:sp>
      <p:sp>
        <p:nvSpPr>
          <p:cNvPr id="4" name="Rectangle 2"/>
          <p:cNvSpPr txBox="1">
            <a:spLocks noChangeArrowheads="1"/>
          </p:cNvSpPr>
          <p:nvPr/>
        </p:nvSpPr>
        <p:spPr bwMode="auto">
          <a:xfrm>
            <a:off x="0" y="0"/>
            <a:ext cx="9144000" cy="1096963"/>
          </a:xfrm>
          <a:prstGeom prst="rect">
            <a:avLst/>
          </a:prstGeom>
          <a:solidFill>
            <a:srgbClr val="339966"/>
          </a:solidFill>
          <a:ln w="12700">
            <a:noFill/>
            <a:miter lim="800000"/>
            <a:headEnd/>
            <a:tailEnd/>
          </a:ln>
          <a:effectLst/>
        </p:spPr>
        <p:txBody>
          <a:bodyPr vert="horz" wrap="square" lIns="90488" tIns="44450" rIns="90488" bIns="4445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Subtask</a:t>
            </a:r>
            <a:r>
              <a:rPr kumimoji="0" lang="en-US" sz="3200" b="0" i="0" u="none" strike="noStrike" kern="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1.2 Communication Network</a:t>
            </a:r>
            <a:endParaRPr kumimoji="0" lang="en-US" sz="32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1219200"/>
            <a:ext cx="4191000" cy="4876800"/>
          </a:xfrm>
        </p:spPr>
        <p:txBody>
          <a:bodyPr>
            <a:noAutofit/>
          </a:bodyPr>
          <a:lstStyle/>
          <a:p>
            <a:pPr>
              <a:spcBef>
                <a:spcPts val="432"/>
              </a:spcBef>
            </a:pPr>
            <a:r>
              <a:rPr lang="en-US" sz="2400" b="0" kern="1200" dirty="0" smtClean="0">
                <a:effectLst>
                  <a:outerShdw blurRad="38100" dist="38100" dir="2700000" algn="tl">
                    <a:srgbClr val="000000">
                      <a:alpha val="43137"/>
                    </a:srgbClr>
                  </a:outerShdw>
                </a:effectLst>
                <a:cs typeface="Segoe UI" pitchFamily="34" charset="0"/>
              </a:rPr>
              <a:t>Establish thresholds</a:t>
            </a:r>
          </a:p>
          <a:p>
            <a:pPr lvl="1">
              <a:spcBef>
                <a:spcPts val="432"/>
              </a:spcBef>
              <a:buClr>
                <a:schemeClr val="bg1"/>
              </a:buClr>
              <a:buFont typeface="Arial" pitchFamily="34" charset="0"/>
              <a:buChar char="–"/>
            </a:pPr>
            <a:r>
              <a:rPr lang="en-US" sz="2000" b="0" kern="1200" dirty="0" smtClean="0">
                <a:effectLst>
                  <a:outerShdw blurRad="38100" dist="38100" dir="2700000" algn="tl">
                    <a:srgbClr val="000000">
                      <a:alpha val="43137"/>
                    </a:srgbClr>
                  </a:outerShdw>
                </a:effectLst>
                <a:cs typeface="Segoe UI" pitchFamily="34" charset="0"/>
              </a:rPr>
              <a:t>Stage targets</a:t>
            </a:r>
          </a:p>
          <a:p>
            <a:pPr lvl="2">
              <a:spcBef>
                <a:spcPts val="432"/>
              </a:spcBef>
            </a:pPr>
            <a:r>
              <a:rPr lang="en-US" sz="1600" b="0" kern="1200" dirty="0" smtClean="0">
                <a:effectLst>
                  <a:outerShdw blurRad="38100" dist="38100" dir="2700000" algn="tl">
                    <a:srgbClr val="000000">
                      <a:alpha val="43137"/>
                    </a:srgbClr>
                  </a:outerShdw>
                </a:effectLst>
                <a:cs typeface="Segoe UI" pitchFamily="34" charset="0"/>
              </a:rPr>
              <a:t>25, 50, 75 percent bankfull</a:t>
            </a:r>
          </a:p>
          <a:p>
            <a:pPr lvl="1">
              <a:spcBef>
                <a:spcPts val="432"/>
              </a:spcBef>
              <a:buClr>
                <a:schemeClr val="bg1"/>
              </a:buClr>
              <a:buFont typeface="Arial" pitchFamily="34" charset="0"/>
              <a:buChar char="–"/>
            </a:pPr>
            <a:r>
              <a:rPr lang="en-US" sz="2000" b="0" kern="1200" dirty="0" smtClean="0">
                <a:effectLst>
                  <a:outerShdw blurRad="38100" dist="38100" dir="2700000" algn="tl">
                    <a:srgbClr val="000000">
                      <a:alpha val="43137"/>
                    </a:srgbClr>
                  </a:outerShdw>
                </a:effectLst>
                <a:cs typeface="Segoe UI" pitchFamily="34" charset="0"/>
              </a:rPr>
              <a:t>Radar-rainfall</a:t>
            </a:r>
          </a:p>
          <a:p>
            <a:pPr lvl="2">
              <a:spcBef>
                <a:spcPts val="432"/>
              </a:spcBef>
            </a:pPr>
            <a:r>
              <a:rPr lang="en-US" sz="1600" b="0" kern="1200" dirty="0" smtClean="0">
                <a:effectLst>
                  <a:outerShdw blurRad="38100" dist="38100" dir="2700000" algn="tl">
                    <a:srgbClr val="000000">
                      <a:alpha val="43137"/>
                    </a:srgbClr>
                  </a:outerShdw>
                </a:effectLst>
                <a:cs typeface="Segoe UI" pitchFamily="34" charset="0"/>
              </a:rPr>
              <a:t>Intensity, duration, frequency</a:t>
            </a:r>
          </a:p>
          <a:p>
            <a:pPr lvl="2" eaLnBrk="1" hangingPunct="1">
              <a:lnSpc>
                <a:spcPct val="80000"/>
              </a:lnSpc>
              <a:spcBef>
                <a:spcPts val="432"/>
              </a:spcBef>
            </a:pPr>
            <a:r>
              <a:rPr lang="en-US" sz="1600" b="0" dirty="0" smtClean="0">
                <a:effectLst>
                  <a:outerShdw blurRad="38100" dist="38100" dir="2700000" algn="tl">
                    <a:srgbClr val="000000">
                      <a:alpha val="43137"/>
                    </a:srgbClr>
                  </a:outerShdw>
                </a:effectLst>
              </a:rPr>
              <a:t>Map of modeled flood frequencies (return periods)</a:t>
            </a:r>
          </a:p>
          <a:p>
            <a:pPr lvl="2" eaLnBrk="1" hangingPunct="1">
              <a:lnSpc>
                <a:spcPct val="80000"/>
              </a:lnSpc>
              <a:spcBef>
                <a:spcPts val="432"/>
              </a:spcBef>
            </a:pPr>
            <a:r>
              <a:rPr lang="en-US" sz="1600" b="0" dirty="0" smtClean="0">
                <a:effectLst>
                  <a:outerShdw blurRad="38100" dist="38100" dir="2700000" algn="tl">
                    <a:srgbClr val="000000">
                      <a:alpha val="43137"/>
                    </a:srgbClr>
                  </a:outerShdw>
                </a:effectLst>
              </a:rPr>
              <a:t>DHM produce gridded flow forecasts from which frequency (return period) forecasts are derived using historical simulations</a:t>
            </a:r>
          </a:p>
          <a:p>
            <a:pPr lvl="2" eaLnBrk="1" hangingPunct="1">
              <a:lnSpc>
                <a:spcPct val="80000"/>
              </a:lnSpc>
              <a:spcBef>
                <a:spcPts val="432"/>
              </a:spcBef>
            </a:pPr>
            <a:r>
              <a:rPr lang="en-US" sz="1600" b="0" dirty="0" smtClean="0">
                <a:effectLst>
                  <a:outerShdw blurRad="38100" dist="38100" dir="2700000" algn="tl">
                    <a:srgbClr val="000000">
                      <a:alpha val="43137"/>
                    </a:srgbClr>
                  </a:outerShdw>
                </a:effectLst>
              </a:rPr>
              <a:t>Threshold frequency map using local information or the 2-yr out-of-bank assumption for flash flood determination</a:t>
            </a:r>
            <a:endParaRPr lang="en-US" sz="1600" b="0" kern="1200" dirty="0" smtClean="0">
              <a:effectLst>
                <a:outerShdw blurRad="38100" dist="38100" dir="2700000" algn="tl">
                  <a:srgbClr val="000000">
                    <a:alpha val="43137"/>
                  </a:srgbClr>
                </a:outerShdw>
              </a:effectLst>
              <a:cs typeface="Segoe UI" pitchFamily="34" charset="0"/>
            </a:endParaRPr>
          </a:p>
        </p:txBody>
      </p:sp>
      <p:sp>
        <p:nvSpPr>
          <p:cNvPr id="4" name="Rectangle 2"/>
          <p:cNvSpPr txBox="1">
            <a:spLocks noChangeArrowheads="1"/>
          </p:cNvSpPr>
          <p:nvPr/>
        </p:nvSpPr>
        <p:spPr bwMode="auto">
          <a:xfrm>
            <a:off x="0" y="0"/>
            <a:ext cx="9144000" cy="1096963"/>
          </a:xfrm>
          <a:prstGeom prst="rect">
            <a:avLst/>
          </a:prstGeom>
          <a:solidFill>
            <a:srgbClr val="339966"/>
          </a:solidFill>
          <a:ln w="12700">
            <a:noFill/>
            <a:miter lim="800000"/>
            <a:headEnd/>
            <a:tailEnd/>
          </a:ln>
          <a:effectLst/>
        </p:spPr>
        <p:txBody>
          <a:bodyPr vert="horz" wrap="square" lIns="90488" tIns="44450" rIns="90488" bIns="4445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Subtask</a:t>
            </a:r>
            <a:r>
              <a:rPr kumimoji="0" lang="en-US" sz="3200" b="0" i="0" u="none" strike="noStrike" kern="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1.3 Flash-flood Thresholds</a:t>
            </a:r>
            <a:endParaRPr kumimoji="0" lang="en-US" sz="32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26" name="TextBox 25"/>
          <p:cNvSpPr txBox="1"/>
          <p:nvPr/>
        </p:nvSpPr>
        <p:spPr>
          <a:xfrm>
            <a:off x="304800" y="4876800"/>
            <a:ext cx="2895600" cy="246221"/>
          </a:xfrm>
          <a:prstGeom prst="rect">
            <a:avLst/>
          </a:prstGeom>
          <a:noFill/>
        </p:spPr>
        <p:txBody>
          <a:bodyPr wrap="square" rtlCol="0">
            <a:spAutoFit/>
          </a:bodyPr>
          <a:lstStyle/>
          <a:p>
            <a:r>
              <a:rPr lang="en-US" sz="1000" i="1" dirty="0" smtClean="0">
                <a:solidFill>
                  <a:schemeClr val="bg1"/>
                </a:solidFill>
                <a:effectLst>
                  <a:outerShdw blurRad="38100" dist="38100" dir="2700000" algn="tl">
                    <a:srgbClr val="000000">
                      <a:alpha val="43137"/>
                    </a:srgbClr>
                  </a:outerShdw>
                </a:effectLst>
                <a:latin typeface="+mj-lt"/>
              </a:rPr>
              <a:t>Courtesy of Brian Cosgrove, NWS (2010)</a:t>
            </a:r>
            <a:endParaRPr lang="en-US" sz="1000" i="1" dirty="0">
              <a:solidFill>
                <a:schemeClr val="bg1"/>
              </a:solidFill>
              <a:effectLst>
                <a:outerShdw blurRad="38100" dist="38100" dir="2700000" algn="tl">
                  <a:srgbClr val="000000">
                    <a:alpha val="43137"/>
                  </a:srgbClr>
                </a:outerShdw>
              </a:effectLst>
              <a:latin typeface="+mj-lt"/>
            </a:endParaRPr>
          </a:p>
        </p:txBody>
      </p:sp>
      <p:pic>
        <p:nvPicPr>
          <p:cNvPr id="12" name="Picture 2" descr="100_5646"/>
          <p:cNvPicPr>
            <a:picLocks noChangeAspect="1" noChangeArrowheads="1"/>
          </p:cNvPicPr>
          <p:nvPr/>
        </p:nvPicPr>
        <p:blipFill>
          <a:blip r:embed="rId3" cstate="print"/>
          <a:srcRect/>
          <a:stretch>
            <a:fillRect/>
          </a:stretch>
        </p:blipFill>
        <p:spPr bwMode="auto">
          <a:xfrm>
            <a:off x="304800" y="1295400"/>
            <a:ext cx="4165600" cy="3124200"/>
          </a:xfrm>
          <a:prstGeom prst="rect">
            <a:avLst/>
          </a:prstGeom>
          <a:noFill/>
        </p:spPr>
      </p:pic>
      <p:sp>
        <p:nvSpPr>
          <p:cNvPr id="14" name="Freeform 13"/>
          <p:cNvSpPr/>
          <p:nvPr/>
        </p:nvSpPr>
        <p:spPr bwMode="auto">
          <a:xfrm>
            <a:off x="1517650" y="3733800"/>
            <a:ext cx="1200150" cy="654050"/>
          </a:xfrm>
          <a:custGeom>
            <a:avLst/>
            <a:gdLst>
              <a:gd name="connsiteX0" fmla="*/ 31750 w 1231900"/>
              <a:gd name="connsiteY0" fmla="*/ 247650 h 660400"/>
              <a:gd name="connsiteX1" fmla="*/ 831850 w 1231900"/>
              <a:gd name="connsiteY1" fmla="*/ 660400 h 660400"/>
              <a:gd name="connsiteX2" fmla="*/ 869950 w 1231900"/>
              <a:gd name="connsiteY2" fmla="*/ 596900 h 660400"/>
              <a:gd name="connsiteX3" fmla="*/ 895350 w 1231900"/>
              <a:gd name="connsiteY3" fmla="*/ 596900 h 660400"/>
              <a:gd name="connsiteX4" fmla="*/ 1003300 w 1231900"/>
              <a:gd name="connsiteY4" fmla="*/ 596900 h 660400"/>
              <a:gd name="connsiteX5" fmla="*/ 1066800 w 1231900"/>
              <a:gd name="connsiteY5" fmla="*/ 565150 h 660400"/>
              <a:gd name="connsiteX6" fmla="*/ 1104900 w 1231900"/>
              <a:gd name="connsiteY6" fmla="*/ 565150 h 660400"/>
              <a:gd name="connsiteX7" fmla="*/ 1149350 w 1231900"/>
              <a:gd name="connsiteY7" fmla="*/ 577850 h 660400"/>
              <a:gd name="connsiteX8" fmla="*/ 1149350 w 1231900"/>
              <a:gd name="connsiteY8" fmla="*/ 577850 h 660400"/>
              <a:gd name="connsiteX9" fmla="*/ 1231900 w 1231900"/>
              <a:gd name="connsiteY9" fmla="*/ 584200 h 660400"/>
              <a:gd name="connsiteX10" fmla="*/ 0 w 1231900"/>
              <a:gd name="connsiteY10" fmla="*/ 0 h 660400"/>
              <a:gd name="connsiteX11" fmla="*/ 31750 w 1231900"/>
              <a:gd name="connsiteY11" fmla="*/ 247650 h 660400"/>
              <a:gd name="connsiteX0" fmla="*/ 0 w 1200150"/>
              <a:gd name="connsiteY0" fmla="*/ 241300 h 654050"/>
              <a:gd name="connsiteX1" fmla="*/ 800100 w 1200150"/>
              <a:gd name="connsiteY1" fmla="*/ 654050 h 654050"/>
              <a:gd name="connsiteX2" fmla="*/ 838200 w 1200150"/>
              <a:gd name="connsiteY2" fmla="*/ 590550 h 654050"/>
              <a:gd name="connsiteX3" fmla="*/ 863600 w 1200150"/>
              <a:gd name="connsiteY3" fmla="*/ 590550 h 654050"/>
              <a:gd name="connsiteX4" fmla="*/ 971550 w 1200150"/>
              <a:gd name="connsiteY4" fmla="*/ 590550 h 654050"/>
              <a:gd name="connsiteX5" fmla="*/ 1035050 w 1200150"/>
              <a:gd name="connsiteY5" fmla="*/ 558800 h 654050"/>
              <a:gd name="connsiteX6" fmla="*/ 1073150 w 1200150"/>
              <a:gd name="connsiteY6" fmla="*/ 558800 h 654050"/>
              <a:gd name="connsiteX7" fmla="*/ 1117600 w 1200150"/>
              <a:gd name="connsiteY7" fmla="*/ 571500 h 654050"/>
              <a:gd name="connsiteX8" fmla="*/ 1117600 w 1200150"/>
              <a:gd name="connsiteY8" fmla="*/ 571500 h 654050"/>
              <a:gd name="connsiteX9" fmla="*/ 1200150 w 1200150"/>
              <a:gd name="connsiteY9" fmla="*/ 577850 h 654050"/>
              <a:gd name="connsiteX10" fmla="*/ 6350 w 1200150"/>
              <a:gd name="connsiteY10" fmla="*/ 0 h 654050"/>
              <a:gd name="connsiteX11" fmla="*/ 0 w 1200150"/>
              <a:gd name="connsiteY11" fmla="*/ 241300 h 654050"/>
              <a:gd name="connsiteX0" fmla="*/ 0 w 1200150"/>
              <a:gd name="connsiteY0" fmla="*/ 241300 h 654050"/>
              <a:gd name="connsiteX1" fmla="*/ 800100 w 1200150"/>
              <a:gd name="connsiteY1" fmla="*/ 654050 h 654050"/>
              <a:gd name="connsiteX2" fmla="*/ 838200 w 1200150"/>
              <a:gd name="connsiteY2" fmla="*/ 590550 h 654050"/>
              <a:gd name="connsiteX3" fmla="*/ 863600 w 1200150"/>
              <a:gd name="connsiteY3" fmla="*/ 590550 h 654050"/>
              <a:gd name="connsiteX4" fmla="*/ 971550 w 1200150"/>
              <a:gd name="connsiteY4" fmla="*/ 590550 h 654050"/>
              <a:gd name="connsiteX5" fmla="*/ 1035050 w 1200150"/>
              <a:gd name="connsiteY5" fmla="*/ 558800 h 654050"/>
              <a:gd name="connsiteX6" fmla="*/ 1073150 w 1200150"/>
              <a:gd name="connsiteY6" fmla="*/ 558800 h 654050"/>
              <a:gd name="connsiteX7" fmla="*/ 1117600 w 1200150"/>
              <a:gd name="connsiteY7" fmla="*/ 571500 h 654050"/>
              <a:gd name="connsiteX8" fmla="*/ 1117600 w 1200150"/>
              <a:gd name="connsiteY8" fmla="*/ 571500 h 654050"/>
              <a:gd name="connsiteX9" fmla="*/ 1200150 w 1200150"/>
              <a:gd name="connsiteY9" fmla="*/ 577850 h 654050"/>
              <a:gd name="connsiteX10" fmla="*/ 6350 w 1200150"/>
              <a:gd name="connsiteY10" fmla="*/ 0 h 654050"/>
              <a:gd name="connsiteX11" fmla="*/ 0 w 1200150"/>
              <a:gd name="connsiteY11" fmla="*/ 241300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0150" h="654050">
                <a:moveTo>
                  <a:pt x="0" y="241300"/>
                </a:moveTo>
                <a:lnTo>
                  <a:pt x="800100" y="654050"/>
                </a:lnTo>
                <a:lnTo>
                  <a:pt x="838200" y="590550"/>
                </a:lnTo>
                <a:lnTo>
                  <a:pt x="863600" y="590550"/>
                </a:lnTo>
                <a:lnTo>
                  <a:pt x="971550" y="590550"/>
                </a:lnTo>
                <a:lnTo>
                  <a:pt x="1035050" y="558800"/>
                </a:lnTo>
                <a:lnTo>
                  <a:pt x="1073150" y="558800"/>
                </a:lnTo>
                <a:lnTo>
                  <a:pt x="1117600" y="571500"/>
                </a:lnTo>
                <a:lnTo>
                  <a:pt x="1117600" y="571500"/>
                </a:lnTo>
                <a:lnTo>
                  <a:pt x="1200150" y="577850"/>
                </a:lnTo>
                <a:lnTo>
                  <a:pt x="6350" y="0"/>
                </a:lnTo>
                <a:lnTo>
                  <a:pt x="0" y="241300"/>
                </a:lnTo>
                <a:close/>
              </a:path>
            </a:pathLst>
          </a:custGeom>
          <a:solidFill>
            <a:schemeClr val="accent5">
              <a:lumMod val="90000"/>
              <a:alpha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15" name="Freeform 14"/>
          <p:cNvSpPr/>
          <p:nvPr/>
        </p:nvSpPr>
        <p:spPr bwMode="auto">
          <a:xfrm>
            <a:off x="1524000" y="3429000"/>
            <a:ext cx="1536700" cy="895350"/>
          </a:xfrm>
          <a:custGeom>
            <a:avLst/>
            <a:gdLst>
              <a:gd name="connsiteX0" fmla="*/ 19050 w 1549400"/>
              <a:gd name="connsiteY0" fmla="*/ 279400 h 876300"/>
              <a:gd name="connsiteX1" fmla="*/ 1231900 w 1549400"/>
              <a:gd name="connsiteY1" fmla="*/ 876300 h 876300"/>
              <a:gd name="connsiteX2" fmla="*/ 1282700 w 1549400"/>
              <a:gd name="connsiteY2" fmla="*/ 876300 h 876300"/>
              <a:gd name="connsiteX3" fmla="*/ 1365250 w 1549400"/>
              <a:gd name="connsiteY3" fmla="*/ 869950 h 876300"/>
              <a:gd name="connsiteX4" fmla="*/ 1416050 w 1549400"/>
              <a:gd name="connsiteY4" fmla="*/ 812800 h 876300"/>
              <a:gd name="connsiteX5" fmla="*/ 1422400 w 1549400"/>
              <a:gd name="connsiteY5" fmla="*/ 774700 h 876300"/>
              <a:gd name="connsiteX6" fmla="*/ 1460500 w 1549400"/>
              <a:gd name="connsiteY6" fmla="*/ 717550 h 876300"/>
              <a:gd name="connsiteX7" fmla="*/ 1549400 w 1549400"/>
              <a:gd name="connsiteY7" fmla="*/ 685800 h 876300"/>
              <a:gd name="connsiteX8" fmla="*/ 0 w 1549400"/>
              <a:gd name="connsiteY8" fmla="*/ 0 h 876300"/>
              <a:gd name="connsiteX9" fmla="*/ 19050 w 1549400"/>
              <a:gd name="connsiteY9" fmla="*/ 279400 h 876300"/>
              <a:gd name="connsiteX0" fmla="*/ 6350 w 1536700"/>
              <a:gd name="connsiteY0" fmla="*/ 298450 h 895350"/>
              <a:gd name="connsiteX1" fmla="*/ 1219200 w 1536700"/>
              <a:gd name="connsiteY1" fmla="*/ 895350 h 895350"/>
              <a:gd name="connsiteX2" fmla="*/ 1270000 w 1536700"/>
              <a:gd name="connsiteY2" fmla="*/ 895350 h 895350"/>
              <a:gd name="connsiteX3" fmla="*/ 1352550 w 1536700"/>
              <a:gd name="connsiteY3" fmla="*/ 889000 h 895350"/>
              <a:gd name="connsiteX4" fmla="*/ 1403350 w 1536700"/>
              <a:gd name="connsiteY4" fmla="*/ 831850 h 895350"/>
              <a:gd name="connsiteX5" fmla="*/ 1409700 w 1536700"/>
              <a:gd name="connsiteY5" fmla="*/ 793750 h 895350"/>
              <a:gd name="connsiteX6" fmla="*/ 1447800 w 1536700"/>
              <a:gd name="connsiteY6" fmla="*/ 736600 h 895350"/>
              <a:gd name="connsiteX7" fmla="*/ 1536700 w 1536700"/>
              <a:gd name="connsiteY7" fmla="*/ 704850 h 895350"/>
              <a:gd name="connsiteX8" fmla="*/ 0 w 1536700"/>
              <a:gd name="connsiteY8" fmla="*/ 0 h 895350"/>
              <a:gd name="connsiteX9" fmla="*/ 6350 w 1536700"/>
              <a:gd name="connsiteY9" fmla="*/ 298450 h 895350"/>
              <a:gd name="connsiteX0" fmla="*/ 0 w 1536700"/>
              <a:gd name="connsiteY0" fmla="*/ 304800 h 895350"/>
              <a:gd name="connsiteX1" fmla="*/ 1219200 w 1536700"/>
              <a:gd name="connsiteY1" fmla="*/ 895350 h 895350"/>
              <a:gd name="connsiteX2" fmla="*/ 1270000 w 1536700"/>
              <a:gd name="connsiteY2" fmla="*/ 895350 h 895350"/>
              <a:gd name="connsiteX3" fmla="*/ 1352550 w 1536700"/>
              <a:gd name="connsiteY3" fmla="*/ 889000 h 895350"/>
              <a:gd name="connsiteX4" fmla="*/ 1403350 w 1536700"/>
              <a:gd name="connsiteY4" fmla="*/ 831850 h 895350"/>
              <a:gd name="connsiteX5" fmla="*/ 1409700 w 1536700"/>
              <a:gd name="connsiteY5" fmla="*/ 793750 h 895350"/>
              <a:gd name="connsiteX6" fmla="*/ 1447800 w 1536700"/>
              <a:gd name="connsiteY6" fmla="*/ 736600 h 895350"/>
              <a:gd name="connsiteX7" fmla="*/ 1536700 w 1536700"/>
              <a:gd name="connsiteY7" fmla="*/ 704850 h 895350"/>
              <a:gd name="connsiteX8" fmla="*/ 0 w 1536700"/>
              <a:gd name="connsiteY8" fmla="*/ 0 h 895350"/>
              <a:gd name="connsiteX9" fmla="*/ 0 w 1536700"/>
              <a:gd name="connsiteY9" fmla="*/ 30480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6700" h="895350">
                <a:moveTo>
                  <a:pt x="0" y="304800"/>
                </a:moveTo>
                <a:lnTo>
                  <a:pt x="1219200" y="895350"/>
                </a:lnTo>
                <a:lnTo>
                  <a:pt x="1270000" y="895350"/>
                </a:lnTo>
                <a:lnTo>
                  <a:pt x="1352550" y="889000"/>
                </a:lnTo>
                <a:lnTo>
                  <a:pt x="1403350" y="831850"/>
                </a:lnTo>
                <a:lnTo>
                  <a:pt x="1409700" y="793750"/>
                </a:lnTo>
                <a:lnTo>
                  <a:pt x="1447800" y="736600"/>
                </a:lnTo>
                <a:lnTo>
                  <a:pt x="1536700" y="704850"/>
                </a:lnTo>
                <a:lnTo>
                  <a:pt x="0" y="0"/>
                </a:lnTo>
                <a:lnTo>
                  <a:pt x="0" y="304800"/>
                </a:lnTo>
                <a:close/>
              </a:path>
            </a:pathLst>
          </a:custGeom>
          <a:solidFill>
            <a:schemeClr val="accent5">
              <a:lumMod val="75000"/>
              <a:alpha val="5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16" name="Freeform 15"/>
          <p:cNvSpPr/>
          <p:nvPr/>
        </p:nvSpPr>
        <p:spPr bwMode="auto">
          <a:xfrm>
            <a:off x="1524000" y="3048000"/>
            <a:ext cx="1892300" cy="1079500"/>
          </a:xfrm>
          <a:custGeom>
            <a:avLst/>
            <a:gdLst>
              <a:gd name="connsiteX0" fmla="*/ 12700 w 1905000"/>
              <a:gd name="connsiteY0" fmla="*/ 349250 h 1060450"/>
              <a:gd name="connsiteX1" fmla="*/ 1562100 w 1905000"/>
              <a:gd name="connsiteY1" fmla="*/ 1060450 h 1060450"/>
              <a:gd name="connsiteX2" fmla="*/ 1606550 w 1905000"/>
              <a:gd name="connsiteY2" fmla="*/ 990600 h 1060450"/>
              <a:gd name="connsiteX3" fmla="*/ 1651000 w 1905000"/>
              <a:gd name="connsiteY3" fmla="*/ 939800 h 1060450"/>
              <a:gd name="connsiteX4" fmla="*/ 1708150 w 1905000"/>
              <a:gd name="connsiteY4" fmla="*/ 939800 h 1060450"/>
              <a:gd name="connsiteX5" fmla="*/ 1778000 w 1905000"/>
              <a:gd name="connsiteY5" fmla="*/ 946150 h 1060450"/>
              <a:gd name="connsiteX6" fmla="*/ 1835150 w 1905000"/>
              <a:gd name="connsiteY6" fmla="*/ 946150 h 1060450"/>
              <a:gd name="connsiteX7" fmla="*/ 1873250 w 1905000"/>
              <a:gd name="connsiteY7" fmla="*/ 920750 h 1060450"/>
              <a:gd name="connsiteX8" fmla="*/ 1898650 w 1905000"/>
              <a:gd name="connsiteY8" fmla="*/ 869950 h 1060450"/>
              <a:gd name="connsiteX9" fmla="*/ 1905000 w 1905000"/>
              <a:gd name="connsiteY9" fmla="*/ 831850 h 1060450"/>
              <a:gd name="connsiteX10" fmla="*/ 0 w 1905000"/>
              <a:gd name="connsiteY10" fmla="*/ 0 h 1060450"/>
              <a:gd name="connsiteX11" fmla="*/ 12700 w 1905000"/>
              <a:gd name="connsiteY11" fmla="*/ 349250 h 1060450"/>
              <a:gd name="connsiteX0" fmla="*/ 0 w 1892300"/>
              <a:gd name="connsiteY0" fmla="*/ 368300 h 1079500"/>
              <a:gd name="connsiteX1" fmla="*/ 1549400 w 1892300"/>
              <a:gd name="connsiteY1" fmla="*/ 1079500 h 1079500"/>
              <a:gd name="connsiteX2" fmla="*/ 1593850 w 1892300"/>
              <a:gd name="connsiteY2" fmla="*/ 1009650 h 1079500"/>
              <a:gd name="connsiteX3" fmla="*/ 1638300 w 1892300"/>
              <a:gd name="connsiteY3" fmla="*/ 958850 h 1079500"/>
              <a:gd name="connsiteX4" fmla="*/ 1695450 w 1892300"/>
              <a:gd name="connsiteY4" fmla="*/ 958850 h 1079500"/>
              <a:gd name="connsiteX5" fmla="*/ 1765300 w 1892300"/>
              <a:gd name="connsiteY5" fmla="*/ 965200 h 1079500"/>
              <a:gd name="connsiteX6" fmla="*/ 1822450 w 1892300"/>
              <a:gd name="connsiteY6" fmla="*/ 965200 h 1079500"/>
              <a:gd name="connsiteX7" fmla="*/ 1860550 w 1892300"/>
              <a:gd name="connsiteY7" fmla="*/ 939800 h 1079500"/>
              <a:gd name="connsiteX8" fmla="*/ 1885950 w 1892300"/>
              <a:gd name="connsiteY8" fmla="*/ 889000 h 1079500"/>
              <a:gd name="connsiteX9" fmla="*/ 1892300 w 1892300"/>
              <a:gd name="connsiteY9" fmla="*/ 850900 h 1079500"/>
              <a:gd name="connsiteX10" fmla="*/ 0 w 1892300"/>
              <a:gd name="connsiteY10" fmla="*/ 0 h 1079500"/>
              <a:gd name="connsiteX11" fmla="*/ 0 w 1892300"/>
              <a:gd name="connsiteY11" fmla="*/ 368300 h 1079500"/>
              <a:gd name="connsiteX0" fmla="*/ 0 w 1892300"/>
              <a:gd name="connsiteY0" fmla="*/ 381000 h 1079500"/>
              <a:gd name="connsiteX1" fmla="*/ 1549400 w 1892300"/>
              <a:gd name="connsiteY1" fmla="*/ 1079500 h 1079500"/>
              <a:gd name="connsiteX2" fmla="*/ 1593850 w 1892300"/>
              <a:gd name="connsiteY2" fmla="*/ 1009650 h 1079500"/>
              <a:gd name="connsiteX3" fmla="*/ 1638300 w 1892300"/>
              <a:gd name="connsiteY3" fmla="*/ 958850 h 1079500"/>
              <a:gd name="connsiteX4" fmla="*/ 1695450 w 1892300"/>
              <a:gd name="connsiteY4" fmla="*/ 958850 h 1079500"/>
              <a:gd name="connsiteX5" fmla="*/ 1765300 w 1892300"/>
              <a:gd name="connsiteY5" fmla="*/ 965200 h 1079500"/>
              <a:gd name="connsiteX6" fmla="*/ 1822450 w 1892300"/>
              <a:gd name="connsiteY6" fmla="*/ 965200 h 1079500"/>
              <a:gd name="connsiteX7" fmla="*/ 1860550 w 1892300"/>
              <a:gd name="connsiteY7" fmla="*/ 939800 h 1079500"/>
              <a:gd name="connsiteX8" fmla="*/ 1885950 w 1892300"/>
              <a:gd name="connsiteY8" fmla="*/ 889000 h 1079500"/>
              <a:gd name="connsiteX9" fmla="*/ 1892300 w 1892300"/>
              <a:gd name="connsiteY9" fmla="*/ 850900 h 1079500"/>
              <a:gd name="connsiteX10" fmla="*/ 0 w 1892300"/>
              <a:gd name="connsiteY10" fmla="*/ 0 h 1079500"/>
              <a:gd name="connsiteX11" fmla="*/ 0 w 1892300"/>
              <a:gd name="connsiteY11" fmla="*/ 381000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92300" h="1079500">
                <a:moveTo>
                  <a:pt x="0" y="381000"/>
                </a:moveTo>
                <a:lnTo>
                  <a:pt x="1549400" y="1079500"/>
                </a:lnTo>
                <a:lnTo>
                  <a:pt x="1593850" y="1009650"/>
                </a:lnTo>
                <a:lnTo>
                  <a:pt x="1638300" y="958850"/>
                </a:lnTo>
                <a:lnTo>
                  <a:pt x="1695450" y="958850"/>
                </a:lnTo>
                <a:lnTo>
                  <a:pt x="1765300" y="965200"/>
                </a:lnTo>
                <a:lnTo>
                  <a:pt x="1822450" y="965200"/>
                </a:lnTo>
                <a:lnTo>
                  <a:pt x="1860550" y="939800"/>
                </a:lnTo>
                <a:lnTo>
                  <a:pt x="1885950" y="889000"/>
                </a:lnTo>
                <a:lnTo>
                  <a:pt x="1892300" y="850900"/>
                </a:lnTo>
                <a:lnTo>
                  <a:pt x="0" y="0"/>
                </a:lnTo>
                <a:lnTo>
                  <a:pt x="0" y="381000"/>
                </a:lnTo>
                <a:close/>
              </a:path>
            </a:pathLst>
          </a:custGeom>
          <a:solidFill>
            <a:schemeClr val="accent5">
              <a:lumMod val="50000"/>
              <a:alpha val="5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17" name="Freeform 16"/>
          <p:cNvSpPr/>
          <p:nvPr/>
        </p:nvSpPr>
        <p:spPr bwMode="auto">
          <a:xfrm>
            <a:off x="1022350" y="2286000"/>
            <a:ext cx="3454400" cy="1619250"/>
          </a:xfrm>
          <a:custGeom>
            <a:avLst/>
            <a:gdLst>
              <a:gd name="connsiteX0" fmla="*/ 0 w 3454400"/>
              <a:gd name="connsiteY0" fmla="*/ 0 h 1619250"/>
              <a:gd name="connsiteX1" fmla="*/ 438150 w 3454400"/>
              <a:gd name="connsiteY1" fmla="*/ 177800 h 1619250"/>
              <a:gd name="connsiteX2" fmla="*/ 508000 w 3454400"/>
              <a:gd name="connsiteY2" fmla="*/ 730250 h 1619250"/>
              <a:gd name="connsiteX3" fmla="*/ 2451100 w 3454400"/>
              <a:gd name="connsiteY3" fmla="*/ 1619250 h 1619250"/>
              <a:gd name="connsiteX4" fmla="*/ 2603500 w 3454400"/>
              <a:gd name="connsiteY4" fmla="*/ 1530350 h 1619250"/>
              <a:gd name="connsiteX5" fmla="*/ 2590800 w 3454400"/>
              <a:gd name="connsiteY5" fmla="*/ 1447800 h 1619250"/>
              <a:gd name="connsiteX6" fmla="*/ 2730500 w 3454400"/>
              <a:gd name="connsiteY6" fmla="*/ 1339850 h 1619250"/>
              <a:gd name="connsiteX7" fmla="*/ 2813050 w 3454400"/>
              <a:gd name="connsiteY7" fmla="*/ 1352550 h 1619250"/>
              <a:gd name="connsiteX8" fmla="*/ 2876550 w 3454400"/>
              <a:gd name="connsiteY8" fmla="*/ 1365250 h 1619250"/>
              <a:gd name="connsiteX9" fmla="*/ 2940050 w 3454400"/>
              <a:gd name="connsiteY9" fmla="*/ 1365250 h 1619250"/>
              <a:gd name="connsiteX10" fmla="*/ 2940050 w 3454400"/>
              <a:gd name="connsiteY10" fmla="*/ 1365250 h 1619250"/>
              <a:gd name="connsiteX11" fmla="*/ 3124200 w 3454400"/>
              <a:gd name="connsiteY11" fmla="*/ 1301750 h 1619250"/>
              <a:gd name="connsiteX12" fmla="*/ 3181350 w 3454400"/>
              <a:gd name="connsiteY12" fmla="*/ 1263650 h 1619250"/>
              <a:gd name="connsiteX13" fmla="*/ 3181350 w 3454400"/>
              <a:gd name="connsiteY13" fmla="*/ 1244600 h 1619250"/>
              <a:gd name="connsiteX14" fmla="*/ 3257550 w 3454400"/>
              <a:gd name="connsiteY14" fmla="*/ 1181100 h 1619250"/>
              <a:gd name="connsiteX15" fmla="*/ 3327400 w 3454400"/>
              <a:gd name="connsiteY15" fmla="*/ 1174750 h 1619250"/>
              <a:gd name="connsiteX16" fmla="*/ 3378200 w 3454400"/>
              <a:gd name="connsiteY16" fmla="*/ 1174750 h 1619250"/>
              <a:gd name="connsiteX17" fmla="*/ 3378200 w 3454400"/>
              <a:gd name="connsiteY17" fmla="*/ 1174750 h 1619250"/>
              <a:gd name="connsiteX18" fmla="*/ 3454400 w 3454400"/>
              <a:gd name="connsiteY18" fmla="*/ 1104900 h 1619250"/>
              <a:gd name="connsiteX19" fmla="*/ 3454400 w 3454400"/>
              <a:gd name="connsiteY19" fmla="*/ 508000 h 1619250"/>
              <a:gd name="connsiteX20" fmla="*/ 0 w 3454400"/>
              <a:gd name="connsiteY20" fmla="*/ 0 h 1619250"/>
              <a:gd name="connsiteX0" fmla="*/ 0 w 3454400"/>
              <a:gd name="connsiteY0" fmla="*/ 0 h 1619250"/>
              <a:gd name="connsiteX1" fmla="*/ 438150 w 3454400"/>
              <a:gd name="connsiteY1" fmla="*/ 177800 h 1619250"/>
              <a:gd name="connsiteX2" fmla="*/ 501650 w 3454400"/>
              <a:gd name="connsiteY2" fmla="*/ 762000 h 1619250"/>
              <a:gd name="connsiteX3" fmla="*/ 2451100 w 3454400"/>
              <a:gd name="connsiteY3" fmla="*/ 1619250 h 1619250"/>
              <a:gd name="connsiteX4" fmla="*/ 2603500 w 3454400"/>
              <a:gd name="connsiteY4" fmla="*/ 1530350 h 1619250"/>
              <a:gd name="connsiteX5" fmla="*/ 2590800 w 3454400"/>
              <a:gd name="connsiteY5" fmla="*/ 1447800 h 1619250"/>
              <a:gd name="connsiteX6" fmla="*/ 2730500 w 3454400"/>
              <a:gd name="connsiteY6" fmla="*/ 1339850 h 1619250"/>
              <a:gd name="connsiteX7" fmla="*/ 2813050 w 3454400"/>
              <a:gd name="connsiteY7" fmla="*/ 1352550 h 1619250"/>
              <a:gd name="connsiteX8" fmla="*/ 2876550 w 3454400"/>
              <a:gd name="connsiteY8" fmla="*/ 1365250 h 1619250"/>
              <a:gd name="connsiteX9" fmla="*/ 2940050 w 3454400"/>
              <a:gd name="connsiteY9" fmla="*/ 1365250 h 1619250"/>
              <a:gd name="connsiteX10" fmla="*/ 2940050 w 3454400"/>
              <a:gd name="connsiteY10" fmla="*/ 1365250 h 1619250"/>
              <a:gd name="connsiteX11" fmla="*/ 3124200 w 3454400"/>
              <a:gd name="connsiteY11" fmla="*/ 1301750 h 1619250"/>
              <a:gd name="connsiteX12" fmla="*/ 3181350 w 3454400"/>
              <a:gd name="connsiteY12" fmla="*/ 1263650 h 1619250"/>
              <a:gd name="connsiteX13" fmla="*/ 3181350 w 3454400"/>
              <a:gd name="connsiteY13" fmla="*/ 1244600 h 1619250"/>
              <a:gd name="connsiteX14" fmla="*/ 3257550 w 3454400"/>
              <a:gd name="connsiteY14" fmla="*/ 1181100 h 1619250"/>
              <a:gd name="connsiteX15" fmla="*/ 3327400 w 3454400"/>
              <a:gd name="connsiteY15" fmla="*/ 1174750 h 1619250"/>
              <a:gd name="connsiteX16" fmla="*/ 3378200 w 3454400"/>
              <a:gd name="connsiteY16" fmla="*/ 1174750 h 1619250"/>
              <a:gd name="connsiteX17" fmla="*/ 3378200 w 3454400"/>
              <a:gd name="connsiteY17" fmla="*/ 1174750 h 1619250"/>
              <a:gd name="connsiteX18" fmla="*/ 3454400 w 3454400"/>
              <a:gd name="connsiteY18" fmla="*/ 1104900 h 1619250"/>
              <a:gd name="connsiteX19" fmla="*/ 3454400 w 3454400"/>
              <a:gd name="connsiteY19" fmla="*/ 508000 h 1619250"/>
              <a:gd name="connsiteX20" fmla="*/ 0 w 3454400"/>
              <a:gd name="connsiteY20" fmla="*/ 0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54400" h="1619250">
                <a:moveTo>
                  <a:pt x="0" y="0"/>
                </a:moveTo>
                <a:lnTo>
                  <a:pt x="438150" y="177800"/>
                </a:lnTo>
                <a:lnTo>
                  <a:pt x="501650" y="762000"/>
                </a:lnTo>
                <a:lnTo>
                  <a:pt x="2451100" y="1619250"/>
                </a:lnTo>
                <a:lnTo>
                  <a:pt x="2603500" y="1530350"/>
                </a:lnTo>
                <a:lnTo>
                  <a:pt x="2590800" y="1447800"/>
                </a:lnTo>
                <a:lnTo>
                  <a:pt x="2730500" y="1339850"/>
                </a:lnTo>
                <a:lnTo>
                  <a:pt x="2813050" y="1352550"/>
                </a:lnTo>
                <a:lnTo>
                  <a:pt x="2876550" y="1365250"/>
                </a:lnTo>
                <a:lnTo>
                  <a:pt x="2940050" y="1365250"/>
                </a:lnTo>
                <a:lnTo>
                  <a:pt x="2940050" y="1365250"/>
                </a:lnTo>
                <a:lnTo>
                  <a:pt x="3124200" y="1301750"/>
                </a:lnTo>
                <a:cubicBezTo>
                  <a:pt x="3172501" y="1267249"/>
                  <a:pt x="3152364" y="1278143"/>
                  <a:pt x="3181350" y="1263650"/>
                </a:cubicBezTo>
                <a:lnTo>
                  <a:pt x="3181350" y="1244600"/>
                </a:lnTo>
                <a:lnTo>
                  <a:pt x="3257550" y="1181100"/>
                </a:lnTo>
                <a:lnTo>
                  <a:pt x="3327400" y="1174750"/>
                </a:lnTo>
                <a:lnTo>
                  <a:pt x="3378200" y="1174750"/>
                </a:lnTo>
                <a:lnTo>
                  <a:pt x="3378200" y="1174750"/>
                </a:lnTo>
                <a:lnTo>
                  <a:pt x="3454400" y="1104900"/>
                </a:lnTo>
                <a:lnTo>
                  <a:pt x="3454400" y="508000"/>
                </a:lnTo>
                <a:lnTo>
                  <a:pt x="0" y="0"/>
                </a:lnTo>
                <a:close/>
              </a:path>
            </a:pathLst>
          </a:custGeom>
          <a:solidFill>
            <a:schemeClr val="accent5">
              <a:lumMod val="25000"/>
              <a:alpha val="5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pic>
        <p:nvPicPr>
          <p:cNvPr id="23" name="Picture 14"/>
          <p:cNvPicPr>
            <a:picLocks noChangeAspect="1" noChangeArrowheads="1"/>
          </p:cNvPicPr>
          <p:nvPr/>
        </p:nvPicPr>
        <p:blipFill>
          <a:blip r:embed="rId4" cstate="print"/>
          <a:srcRect/>
          <a:stretch>
            <a:fillRect/>
          </a:stretch>
        </p:blipFill>
        <p:spPr bwMode="auto">
          <a:xfrm>
            <a:off x="304800" y="1295399"/>
            <a:ext cx="4191000" cy="35139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4343400" cy="4495800"/>
          </a:xfrm>
        </p:spPr>
        <p:txBody>
          <a:bodyPr>
            <a:noAutofit/>
          </a:bodyPr>
          <a:lstStyle/>
          <a:p>
            <a:r>
              <a:rPr lang="en-US" sz="2400" b="0" kern="1200" dirty="0" smtClean="0">
                <a:effectLst>
                  <a:outerShdw blurRad="38100" dist="38100" dir="2700000" algn="tl">
                    <a:srgbClr val="000000">
                      <a:alpha val="43137"/>
                    </a:srgbClr>
                  </a:outerShdw>
                </a:effectLst>
                <a:cs typeface="Segoe UI" pitchFamily="34" charset="0"/>
              </a:rPr>
              <a:t>KINEROS2</a:t>
            </a:r>
          </a:p>
          <a:p>
            <a:pPr lvl="1">
              <a:buClr>
                <a:schemeClr val="bg1"/>
              </a:buClr>
              <a:buFont typeface="Symbol" pitchFamily="18" charset="2"/>
              <a:buChar char="-"/>
            </a:pPr>
            <a:r>
              <a:rPr lang="en-US" sz="1800" b="0" dirty="0" smtClean="0">
                <a:effectLst>
                  <a:outerShdw blurRad="38100" dist="38100" dir="2700000" algn="tl">
                    <a:srgbClr val="000000">
                      <a:alpha val="43137"/>
                    </a:srgbClr>
                  </a:outerShdw>
                </a:effectLst>
              </a:rPr>
              <a:t>NWS Pittsburgh WFO</a:t>
            </a:r>
          </a:p>
          <a:p>
            <a:pPr lvl="1">
              <a:buClr>
                <a:schemeClr val="bg1"/>
              </a:buClr>
              <a:buFont typeface="Symbol" pitchFamily="18" charset="2"/>
              <a:buChar char="-"/>
            </a:pPr>
            <a:r>
              <a:rPr lang="en-US" sz="1800" b="0" dirty="0" smtClean="0">
                <a:effectLst>
                  <a:outerShdw blurRad="38100" dist="38100" dir="2700000" algn="tl">
                    <a:srgbClr val="000000">
                      <a:alpha val="43137"/>
                    </a:srgbClr>
                  </a:outerShdw>
                </a:effectLst>
              </a:rPr>
              <a:t>Preliminary results for Girtys Run are promising</a:t>
            </a:r>
          </a:p>
          <a:p>
            <a:pPr lvl="1">
              <a:buClr>
                <a:schemeClr val="bg1"/>
              </a:buClr>
              <a:buFont typeface="Symbol" pitchFamily="18" charset="2"/>
              <a:buChar char="-"/>
            </a:pPr>
            <a:r>
              <a:rPr lang="en-US" sz="1800" b="0" dirty="0" smtClean="0">
                <a:effectLst>
                  <a:outerShdw blurRad="38100" dist="38100" dir="2700000" algn="tl">
                    <a:srgbClr val="000000">
                      <a:alpha val="43137"/>
                    </a:srgbClr>
                  </a:outerShdw>
                </a:effectLst>
              </a:rPr>
              <a:t>Additional work is needed to address urban hydrology</a:t>
            </a:r>
          </a:p>
          <a:p>
            <a:pPr lvl="2"/>
            <a:r>
              <a:rPr lang="en-US" sz="1600" b="0" dirty="0" smtClean="0">
                <a:effectLst>
                  <a:outerShdw blurRad="38100" dist="38100" dir="2700000" algn="tl">
                    <a:srgbClr val="000000">
                      <a:alpha val="43137"/>
                    </a:srgbClr>
                  </a:outerShdw>
                </a:effectLst>
              </a:rPr>
              <a:t>Sewersheds</a:t>
            </a:r>
          </a:p>
          <a:p>
            <a:pPr lvl="2"/>
            <a:r>
              <a:rPr lang="en-US" sz="1600" b="0" dirty="0" smtClean="0">
                <a:effectLst>
                  <a:outerShdw blurRad="38100" dist="38100" dir="2700000" algn="tl">
                    <a:srgbClr val="000000">
                      <a:alpha val="43137"/>
                    </a:srgbClr>
                  </a:outerShdw>
                </a:effectLst>
              </a:rPr>
              <a:t>Culverts</a:t>
            </a:r>
          </a:p>
          <a:p>
            <a:pPr lvl="2"/>
            <a:r>
              <a:rPr lang="en-US" sz="1600" b="0" dirty="0" smtClean="0">
                <a:effectLst>
                  <a:outerShdw blurRad="38100" dist="38100" dir="2700000" algn="tl">
                    <a:srgbClr val="000000">
                      <a:alpha val="43137"/>
                    </a:srgbClr>
                  </a:outerShdw>
                </a:effectLst>
              </a:rPr>
              <a:t>Bridge openings</a:t>
            </a:r>
            <a:endParaRPr lang="en-US" sz="1600" dirty="0" smtClean="0">
              <a:effectLst>
                <a:outerShdw blurRad="38100" dist="38100" dir="2700000" algn="tl">
                  <a:srgbClr val="000000">
                    <a:alpha val="43137"/>
                  </a:srgbClr>
                </a:outerShdw>
              </a:effectLst>
            </a:endParaRPr>
          </a:p>
        </p:txBody>
      </p:sp>
      <p:sp>
        <p:nvSpPr>
          <p:cNvPr id="4" name="Rectangle 2"/>
          <p:cNvSpPr txBox="1">
            <a:spLocks noChangeArrowheads="1"/>
          </p:cNvSpPr>
          <p:nvPr/>
        </p:nvSpPr>
        <p:spPr bwMode="auto">
          <a:xfrm>
            <a:off x="0" y="0"/>
            <a:ext cx="9144000" cy="1096963"/>
          </a:xfrm>
          <a:prstGeom prst="rect">
            <a:avLst/>
          </a:prstGeom>
          <a:solidFill>
            <a:srgbClr val="339966"/>
          </a:solidFill>
          <a:ln w="12700">
            <a:noFill/>
            <a:miter lim="800000"/>
            <a:headEnd/>
            <a:tailEnd/>
          </a:ln>
          <a:effectLst/>
        </p:spPr>
        <p:txBody>
          <a:bodyPr vert="horz" wrap="square" lIns="90488" tIns="44450" rIns="90488" bIns="44450" numCol="1" anchor="ctr" anchorCtr="0" compatLnSpc="1">
            <a:prstTxWarp prst="textNoShape">
              <a:avLst/>
            </a:prstTxWarp>
          </a:bodyPr>
          <a:lstStyle/>
          <a:p>
            <a:r>
              <a:rPr lang="en-US" sz="3200" dirty="0" smtClean="0">
                <a:solidFill>
                  <a:schemeClr val="bg1"/>
                </a:solidFill>
                <a:effectLst>
                  <a:outerShdw blurRad="38100" dist="38100" dir="2700000" algn="tl">
                    <a:srgbClr val="000000">
                      <a:alpha val="43137"/>
                    </a:srgbClr>
                  </a:outerShdw>
                </a:effectLst>
              </a:rPr>
              <a:t>Task 2 – Flood-forecasting Model</a:t>
            </a:r>
          </a:p>
        </p:txBody>
      </p:sp>
      <p:pic>
        <p:nvPicPr>
          <p:cNvPr id="5" name="Picture 4"/>
          <p:cNvPicPr/>
          <p:nvPr/>
        </p:nvPicPr>
        <p:blipFill>
          <a:blip r:embed="rId3" cstate="print"/>
          <a:srcRect/>
          <a:stretch>
            <a:fillRect/>
          </a:stretch>
        </p:blipFill>
        <p:spPr bwMode="auto">
          <a:xfrm>
            <a:off x="4876800" y="1447801"/>
            <a:ext cx="3914775" cy="4343400"/>
          </a:xfrm>
          <a:prstGeom prst="rect">
            <a:avLst/>
          </a:prstGeom>
          <a:noFill/>
          <a:ln w="9525">
            <a:noFill/>
            <a:miter lim="800000"/>
            <a:headEnd/>
            <a:tailEnd/>
          </a:ln>
        </p:spPr>
      </p:pic>
      <p:sp>
        <p:nvSpPr>
          <p:cNvPr id="6" name="TextBox 5"/>
          <p:cNvSpPr txBox="1"/>
          <p:nvPr/>
        </p:nvSpPr>
        <p:spPr>
          <a:xfrm>
            <a:off x="4876800" y="5791200"/>
            <a:ext cx="2895600" cy="246221"/>
          </a:xfrm>
          <a:prstGeom prst="rect">
            <a:avLst/>
          </a:prstGeom>
          <a:noFill/>
        </p:spPr>
        <p:txBody>
          <a:bodyPr wrap="square" rtlCol="0">
            <a:spAutoFit/>
          </a:bodyPr>
          <a:lstStyle/>
          <a:p>
            <a:r>
              <a:rPr lang="en-US" sz="1000" i="1" dirty="0" smtClean="0">
                <a:solidFill>
                  <a:schemeClr val="bg1"/>
                </a:solidFill>
                <a:latin typeface="+mj-lt"/>
              </a:rPr>
              <a:t>Courtesy of Larry Struble, NWS (2010)</a:t>
            </a:r>
            <a:endParaRPr lang="en-US" sz="1000" i="1" dirty="0">
              <a:solidFill>
                <a:schemeClr val="bg1"/>
              </a:solidFill>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5715000" cy="4800600"/>
          </a:xfrm>
        </p:spPr>
        <p:txBody>
          <a:bodyPr>
            <a:noAutofit/>
          </a:bodyPr>
          <a:lstStyle/>
          <a:p>
            <a:r>
              <a:rPr lang="en-US" sz="2400" b="0" kern="1200" dirty="0" smtClean="0">
                <a:effectLst>
                  <a:outerShdw blurRad="38100" dist="38100" dir="2700000" algn="tl">
                    <a:srgbClr val="000000">
                      <a:alpha val="43137"/>
                    </a:srgbClr>
                  </a:outerShdw>
                </a:effectLst>
                <a:cs typeface="Segoe UI" pitchFamily="34" charset="0"/>
              </a:rPr>
              <a:t>1D hydraulic model</a:t>
            </a:r>
          </a:p>
          <a:p>
            <a:pPr lvl="1">
              <a:buClr>
                <a:schemeClr val="bg1"/>
              </a:buClr>
              <a:buFont typeface="Symbol" pitchFamily="18" charset="2"/>
              <a:buChar char="-"/>
            </a:pPr>
            <a:r>
              <a:rPr lang="en-US" sz="1800" b="0" kern="1200" dirty="0" smtClean="0">
                <a:effectLst>
                  <a:outerShdw blurRad="38100" dist="38100" dir="2700000" algn="tl">
                    <a:srgbClr val="000000">
                      <a:alpha val="43137"/>
                    </a:srgbClr>
                  </a:outerShdw>
                </a:effectLst>
                <a:cs typeface="Segoe UI" pitchFamily="34" charset="0"/>
              </a:rPr>
              <a:t>USGS</a:t>
            </a:r>
          </a:p>
          <a:p>
            <a:pPr lvl="1">
              <a:buClr>
                <a:schemeClr val="bg1"/>
              </a:buClr>
              <a:buFont typeface="Symbol" pitchFamily="18" charset="2"/>
              <a:buChar char="-"/>
            </a:pPr>
            <a:r>
              <a:rPr lang="en-US" sz="1800" b="0" kern="1200" dirty="0" smtClean="0">
                <a:effectLst>
                  <a:outerShdw blurRad="38100" dist="38100" dir="2700000" algn="tl">
                    <a:srgbClr val="000000">
                      <a:alpha val="43137"/>
                    </a:srgbClr>
                  </a:outerShdw>
                </a:effectLst>
                <a:cs typeface="Segoe UI" pitchFamily="34" charset="0"/>
              </a:rPr>
              <a:t>Ingests measured field data</a:t>
            </a:r>
          </a:p>
          <a:p>
            <a:pPr lvl="2"/>
            <a:r>
              <a:rPr lang="en-US" sz="1600" b="0" kern="1200" dirty="0" smtClean="0">
                <a:effectLst>
                  <a:outerShdw blurRad="38100" dist="38100" dir="2700000" algn="tl">
                    <a:srgbClr val="000000">
                      <a:alpha val="43137"/>
                    </a:srgbClr>
                  </a:outerShdw>
                </a:effectLst>
                <a:cs typeface="Segoe UI" pitchFamily="34" charset="0"/>
              </a:rPr>
              <a:t> Velocity and discharge</a:t>
            </a:r>
          </a:p>
          <a:p>
            <a:pPr lvl="1">
              <a:buClr>
                <a:schemeClr val="bg1"/>
              </a:buClr>
              <a:buFont typeface="Symbol" pitchFamily="18" charset="2"/>
              <a:buChar char="-"/>
            </a:pPr>
            <a:r>
              <a:rPr lang="en-US" sz="1800" b="0" kern="1200" dirty="0" smtClean="0">
                <a:effectLst>
                  <a:outerShdw blurRad="38100" dist="38100" dir="2700000" algn="tl">
                    <a:srgbClr val="000000">
                      <a:alpha val="43137"/>
                    </a:srgbClr>
                  </a:outerShdw>
                </a:effectLst>
                <a:cs typeface="Segoe UI" pitchFamily="34" charset="0"/>
              </a:rPr>
              <a:t>Computes discharge and stage downstream </a:t>
            </a:r>
          </a:p>
          <a:p>
            <a:r>
              <a:rPr lang="en-US" sz="2200" b="0" kern="1200" dirty="0" smtClean="0">
                <a:effectLst>
                  <a:outerShdw blurRad="38100" dist="38100" dir="2700000" algn="tl">
                    <a:srgbClr val="000000">
                      <a:alpha val="43137"/>
                    </a:srgbClr>
                  </a:outerShdw>
                </a:effectLst>
                <a:cs typeface="Segoe UI" pitchFamily="34" charset="0"/>
              </a:rPr>
              <a:t>Kalman Filter</a:t>
            </a:r>
          </a:p>
          <a:p>
            <a:pPr lvl="1"/>
            <a:r>
              <a:rPr lang="en-US" sz="1800" b="0" dirty="0" smtClean="0">
                <a:effectLst>
                  <a:outerShdw blurRad="38100" dist="38100" dir="2700000" algn="tl">
                    <a:srgbClr val="000000">
                      <a:alpha val="43137"/>
                    </a:srgbClr>
                  </a:outerShdw>
                </a:effectLst>
              </a:rPr>
              <a:t>Set of equations that provides an efficient computational (recursive) means to estimate the state of a process, in a way that minimizes the mean of the squared error</a:t>
            </a:r>
          </a:p>
          <a:p>
            <a:pPr lvl="1"/>
            <a:r>
              <a:rPr lang="en-US" sz="1800" b="0" dirty="0" smtClean="0">
                <a:effectLst>
                  <a:outerShdw blurRad="38100" dist="38100" dir="2700000" algn="tl">
                    <a:srgbClr val="000000">
                      <a:alpha val="43137"/>
                    </a:srgbClr>
                  </a:outerShdw>
                </a:effectLst>
              </a:rPr>
              <a:t>Projects the current state estimate ahead in time</a:t>
            </a:r>
          </a:p>
          <a:p>
            <a:pPr lvl="1"/>
            <a:r>
              <a:rPr lang="en-US" sz="1800" b="0" dirty="0" smtClean="0">
                <a:effectLst>
                  <a:outerShdw blurRad="38100" dist="38100" dir="2700000" algn="tl">
                    <a:srgbClr val="000000">
                      <a:alpha val="43137"/>
                    </a:srgbClr>
                  </a:outerShdw>
                </a:effectLst>
              </a:rPr>
              <a:t>Originally developed for use in spacecraft navigation</a:t>
            </a:r>
            <a:endParaRPr lang="en-US" sz="1800" b="0" dirty="0">
              <a:effectLst>
                <a:outerShdw blurRad="38100" dist="38100" dir="2700000" algn="tl">
                  <a:srgbClr val="000000">
                    <a:alpha val="43137"/>
                  </a:srgbClr>
                </a:outerShdw>
              </a:effectLst>
            </a:endParaRPr>
          </a:p>
        </p:txBody>
      </p:sp>
      <p:sp>
        <p:nvSpPr>
          <p:cNvPr id="4" name="Rectangle 2"/>
          <p:cNvSpPr txBox="1">
            <a:spLocks noChangeArrowheads="1"/>
          </p:cNvSpPr>
          <p:nvPr/>
        </p:nvSpPr>
        <p:spPr bwMode="auto">
          <a:xfrm>
            <a:off x="0" y="0"/>
            <a:ext cx="9144000" cy="1096963"/>
          </a:xfrm>
          <a:prstGeom prst="rect">
            <a:avLst/>
          </a:prstGeom>
          <a:solidFill>
            <a:srgbClr val="339966"/>
          </a:solidFill>
          <a:ln w="12700">
            <a:noFill/>
            <a:miter lim="800000"/>
            <a:headEnd/>
            <a:tailEnd/>
          </a:ln>
          <a:effectLst/>
        </p:spPr>
        <p:txBody>
          <a:bodyPr vert="horz" wrap="square" lIns="90488" tIns="44450" rIns="90488" bIns="44450" numCol="1" anchor="ctr" anchorCtr="0" compatLnSpc="1">
            <a:prstTxWarp prst="textNoShape">
              <a:avLst/>
            </a:prstTxWarp>
          </a:bodyPr>
          <a:lstStyle/>
          <a:p>
            <a:r>
              <a:rPr lang="en-US" sz="3200" dirty="0" smtClean="0">
                <a:solidFill>
                  <a:schemeClr val="bg1"/>
                </a:solidFill>
                <a:effectLst>
                  <a:outerShdw blurRad="38100" dist="38100" dir="2700000" algn="tl">
                    <a:srgbClr val="000000">
                      <a:alpha val="43137"/>
                    </a:srgbClr>
                  </a:outerShdw>
                </a:effectLst>
              </a:rPr>
              <a:t>Task 2 – Flood-forecasting Model</a:t>
            </a:r>
          </a:p>
        </p:txBody>
      </p:sp>
      <p:pic>
        <p:nvPicPr>
          <p:cNvPr id="5" name="Picture 4" descr="kalman3.jpg"/>
          <p:cNvPicPr>
            <a:picLocks noChangeAspect="1"/>
          </p:cNvPicPr>
          <p:nvPr/>
        </p:nvPicPr>
        <p:blipFill>
          <a:blip r:embed="rId3" cstate="print"/>
          <a:stretch>
            <a:fillRect/>
          </a:stretch>
        </p:blipFill>
        <p:spPr>
          <a:xfrm>
            <a:off x="6248400" y="1447800"/>
            <a:ext cx="2697827" cy="262039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body" sz="half" idx="2"/>
          </p:nvPr>
        </p:nvSpPr>
        <p:spPr>
          <a:xfrm>
            <a:off x="5486400" y="1143000"/>
            <a:ext cx="3276600" cy="4419600"/>
          </a:xfrm>
        </p:spPr>
        <p:txBody>
          <a:bodyPr/>
          <a:lstStyle/>
          <a:p>
            <a:pPr>
              <a:lnSpc>
                <a:spcPct val="90000"/>
              </a:lnSpc>
            </a:pPr>
            <a:r>
              <a:rPr lang="en-US" b="0" dirty="0">
                <a:effectLst>
                  <a:outerShdw blurRad="38100" dist="38100" dir="2700000" algn="tl">
                    <a:srgbClr val="000000">
                      <a:alpha val="43137"/>
                    </a:srgbClr>
                  </a:outerShdw>
                </a:effectLst>
              </a:rPr>
              <a:t>Equipment</a:t>
            </a:r>
          </a:p>
          <a:p>
            <a:pPr lvl="1">
              <a:lnSpc>
                <a:spcPct val="90000"/>
              </a:lnSpc>
              <a:buClr>
                <a:schemeClr val="bg1"/>
              </a:buClr>
              <a:buSzTx/>
              <a:buFont typeface="Times New Roman" pitchFamily="18" charset="0"/>
              <a:buChar char="-"/>
            </a:pPr>
            <a:r>
              <a:rPr lang="en-US" sz="2000" b="0" dirty="0">
                <a:effectLst>
                  <a:outerShdw blurRad="38100" dist="38100" dir="2700000" algn="tl">
                    <a:srgbClr val="000000">
                      <a:alpha val="43137"/>
                    </a:srgbClr>
                  </a:outerShdw>
                </a:effectLst>
              </a:rPr>
              <a:t>Fixed-mount</a:t>
            </a:r>
          </a:p>
          <a:p>
            <a:pPr lvl="1">
              <a:lnSpc>
                <a:spcPct val="90000"/>
              </a:lnSpc>
              <a:buClr>
                <a:schemeClr val="bg1"/>
              </a:buClr>
              <a:buSzTx/>
              <a:buFont typeface="Times New Roman" pitchFamily="18" charset="0"/>
              <a:buChar char="-"/>
            </a:pPr>
            <a:r>
              <a:rPr lang="en-US" sz="2000" b="0" dirty="0">
                <a:effectLst>
                  <a:outerShdw blurRad="38100" dist="38100" dir="2700000" algn="tl">
                    <a:srgbClr val="000000">
                      <a:alpha val="43137"/>
                    </a:srgbClr>
                  </a:outerShdw>
                </a:effectLst>
              </a:rPr>
              <a:t>Stand-alone</a:t>
            </a:r>
          </a:p>
          <a:p>
            <a:pPr lvl="1">
              <a:lnSpc>
                <a:spcPct val="90000"/>
              </a:lnSpc>
              <a:buClr>
                <a:schemeClr val="bg1"/>
              </a:buClr>
              <a:buSzTx/>
              <a:buFont typeface="Times New Roman" pitchFamily="18" charset="0"/>
              <a:buChar char="-"/>
            </a:pPr>
            <a:r>
              <a:rPr lang="en-US" sz="2000" b="0" dirty="0">
                <a:effectLst>
                  <a:outerShdw blurRad="38100" dist="38100" dir="2700000" algn="tl">
                    <a:srgbClr val="000000">
                      <a:alpha val="43137"/>
                    </a:srgbClr>
                  </a:outerShdw>
                </a:effectLst>
              </a:rPr>
              <a:t>Reliable and accurate</a:t>
            </a:r>
          </a:p>
          <a:p>
            <a:pPr lvl="1">
              <a:lnSpc>
                <a:spcPct val="90000"/>
              </a:lnSpc>
              <a:buClr>
                <a:schemeClr val="bg1"/>
              </a:buClr>
              <a:buSzTx/>
              <a:buFontTx/>
              <a:buChar char="•"/>
            </a:pPr>
            <a:endParaRPr lang="en-US" sz="2000" b="0" dirty="0">
              <a:effectLst>
                <a:outerShdw blurRad="38100" dist="38100" dir="2700000" algn="tl">
                  <a:srgbClr val="000000">
                    <a:alpha val="43137"/>
                  </a:srgbClr>
                </a:outerShdw>
              </a:effectLst>
            </a:endParaRPr>
          </a:p>
          <a:p>
            <a:pPr>
              <a:lnSpc>
                <a:spcPct val="90000"/>
              </a:lnSpc>
            </a:pPr>
            <a:r>
              <a:rPr lang="en-US" b="0" dirty="0">
                <a:effectLst>
                  <a:outerShdw blurRad="38100" dist="38100" dir="2700000" algn="tl">
                    <a:srgbClr val="000000">
                      <a:alpha val="43137"/>
                    </a:srgbClr>
                  </a:outerShdw>
                </a:effectLst>
              </a:rPr>
              <a:t>Analysis</a:t>
            </a:r>
          </a:p>
          <a:p>
            <a:pPr lvl="1">
              <a:lnSpc>
                <a:spcPct val="90000"/>
              </a:lnSpc>
              <a:buClr>
                <a:schemeClr val="bg1"/>
              </a:buClr>
              <a:buSzTx/>
              <a:buFont typeface="Times New Roman" pitchFamily="18" charset="0"/>
              <a:buChar char="-"/>
            </a:pPr>
            <a:r>
              <a:rPr lang="en-US" sz="2000" b="0" dirty="0">
                <a:effectLst>
                  <a:outerShdw blurRad="38100" dist="38100" dir="2700000" algn="tl">
                    <a:srgbClr val="000000">
                      <a:alpha val="43137"/>
                    </a:srgbClr>
                  </a:outerShdw>
                </a:effectLst>
              </a:rPr>
              <a:t>Efficient</a:t>
            </a:r>
          </a:p>
          <a:p>
            <a:pPr lvl="1">
              <a:lnSpc>
                <a:spcPct val="90000"/>
              </a:lnSpc>
              <a:buClr>
                <a:schemeClr val="bg1"/>
              </a:buClr>
              <a:buSzTx/>
              <a:buFont typeface="Times New Roman" pitchFamily="18" charset="0"/>
              <a:buChar char="-"/>
            </a:pPr>
            <a:r>
              <a:rPr lang="en-US" sz="2000" b="0" dirty="0">
                <a:effectLst>
                  <a:outerShdw blurRad="38100" dist="38100" dir="2700000" algn="tl">
                    <a:srgbClr val="000000">
                      <a:alpha val="43137"/>
                    </a:srgbClr>
                  </a:outerShdw>
                </a:effectLst>
              </a:rPr>
              <a:t>Real-time</a:t>
            </a:r>
          </a:p>
          <a:p>
            <a:pPr lvl="1">
              <a:lnSpc>
                <a:spcPct val="90000"/>
              </a:lnSpc>
              <a:buClr>
                <a:schemeClr val="bg1"/>
              </a:buClr>
              <a:buSzTx/>
              <a:buFont typeface="Times New Roman" pitchFamily="18" charset="0"/>
              <a:buChar char="-"/>
            </a:pPr>
            <a:r>
              <a:rPr lang="en-US" sz="2000" b="0" dirty="0">
                <a:effectLst>
                  <a:outerShdw blurRad="38100" dist="38100" dir="2700000" algn="tl">
                    <a:srgbClr val="000000">
                      <a:alpha val="43137"/>
                    </a:srgbClr>
                  </a:outerShdw>
                </a:effectLst>
              </a:rPr>
              <a:t>Accurate over a range of flows and conditions</a:t>
            </a:r>
          </a:p>
        </p:txBody>
      </p:sp>
      <p:pic>
        <p:nvPicPr>
          <p:cNvPr id="203779" name="Picture 3" descr="fig1"/>
          <p:cNvPicPr>
            <a:picLocks noGrp="1" noChangeAspect="1" noChangeArrowheads="1"/>
          </p:cNvPicPr>
          <p:nvPr>
            <p:ph sz="half" idx="1"/>
          </p:nvPr>
        </p:nvPicPr>
        <p:blipFill>
          <a:blip r:embed="rId3" cstate="print"/>
          <a:srcRect/>
          <a:stretch>
            <a:fillRect/>
          </a:stretch>
        </p:blipFill>
        <p:spPr>
          <a:xfrm>
            <a:off x="381000" y="1749425"/>
            <a:ext cx="5073650" cy="3321050"/>
          </a:xfrm>
          <a:noFill/>
          <a:ln/>
        </p:spPr>
      </p:pic>
      <p:sp>
        <p:nvSpPr>
          <p:cNvPr id="203783" name="Rectangle 7"/>
          <p:cNvSpPr>
            <a:spLocks noGrp="1" noChangeArrowheads="1"/>
          </p:cNvSpPr>
          <p:nvPr>
            <p:ph type="title"/>
          </p:nvPr>
        </p:nvSpPr>
        <p:spPr>
          <a:xfrm>
            <a:off x="0" y="0"/>
            <a:ext cx="9144000" cy="1096963"/>
          </a:xfrm>
          <a:solidFill>
            <a:srgbClr val="339966"/>
          </a:solidFill>
          <a:ln/>
        </p:spPr>
        <p:txBody>
          <a:bodyPr/>
          <a:lstStyle/>
          <a:p>
            <a:r>
              <a:rPr lang="en-US" sz="3200" b="0" dirty="0" smtClean="0">
                <a:solidFill>
                  <a:schemeClr val="bg1"/>
                </a:solidFill>
                <a:effectLst>
                  <a:outerShdw blurRad="38100" dist="38100" dir="2700000" algn="tl">
                    <a:srgbClr val="000000">
                      <a:alpha val="43137"/>
                    </a:srgbClr>
                  </a:outerShdw>
                </a:effectLst>
              </a:rPr>
              <a:t>Continuous-wave Coherent Microwave</a:t>
            </a:r>
            <a:endParaRPr lang="en-US" sz="3200" b="0" dirty="0">
              <a:solidFill>
                <a:schemeClr val="bg1"/>
              </a:solidFill>
              <a:effectLst>
                <a:outerShdw blurRad="38100" dist="38100" dir="2700000" algn="tl">
                  <a:srgbClr val="000000">
                    <a:alpha val="43137"/>
                  </a:srgbClr>
                </a:outerShdw>
              </a:effectLst>
            </a:endParaRPr>
          </a:p>
        </p:txBody>
      </p:sp>
      <p:sp>
        <p:nvSpPr>
          <p:cNvPr id="203784" name="Rectangle 8"/>
          <p:cNvSpPr>
            <a:spLocks noChangeArrowheads="1"/>
          </p:cNvSpPr>
          <p:nvPr/>
        </p:nvSpPr>
        <p:spPr bwMode="auto">
          <a:xfrm>
            <a:off x="1752600" y="5486400"/>
            <a:ext cx="7391400" cy="762000"/>
          </a:xfrm>
          <a:prstGeom prst="rect">
            <a:avLst/>
          </a:prstGeom>
          <a:noFill/>
          <a:ln w="12700">
            <a:noFill/>
            <a:miter lim="800000"/>
            <a:headEnd/>
            <a:tailEnd/>
          </a:ln>
          <a:effectLst/>
        </p:spPr>
        <p:txBody>
          <a:bodyPr anchor="ctr"/>
          <a:lstStyle/>
          <a:p>
            <a:r>
              <a:rPr lang="en-US" sz="1800" i="1" dirty="0">
                <a:solidFill>
                  <a:schemeClr val="bg1"/>
                </a:solidFill>
              </a:rPr>
              <a:t>With the proviso that data can be obtained at a </a:t>
            </a:r>
            <a:r>
              <a:rPr lang="en-US" sz="1800" b="1" i="1" u="sng" dirty="0">
                <a:solidFill>
                  <a:schemeClr val="bg1"/>
                </a:solidFill>
              </a:rPr>
              <a:t>single location</a:t>
            </a:r>
            <a:r>
              <a:rPr lang="en-US" sz="1800" b="1" i="1" dirty="0">
                <a:solidFill>
                  <a:schemeClr val="bg1"/>
                </a:solidFill>
              </a:rPr>
              <a:t> </a:t>
            </a:r>
            <a:r>
              <a:rPr lang="en-US" sz="1800" i="1" dirty="0">
                <a:solidFill>
                  <a:schemeClr val="bg1"/>
                </a:solidFill>
              </a:rPr>
              <a:t>and </a:t>
            </a:r>
            <a:r>
              <a:rPr lang="en-US" sz="1800" b="1" i="1" u="sng" dirty="0">
                <a:solidFill>
                  <a:schemeClr val="bg1"/>
                </a:solidFill>
              </a:rPr>
              <a:t>not require historical data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ChangeArrowheads="1"/>
          </p:cNvSpPr>
          <p:nvPr/>
        </p:nvSpPr>
        <p:spPr bwMode="auto">
          <a:xfrm>
            <a:off x="0" y="0"/>
            <a:ext cx="9144000" cy="1096963"/>
          </a:xfrm>
          <a:prstGeom prst="rect">
            <a:avLst/>
          </a:prstGeom>
          <a:solidFill>
            <a:srgbClr val="339966"/>
          </a:solidFill>
          <a:ln w="12700">
            <a:noFill/>
            <a:miter lim="800000"/>
            <a:headEnd/>
            <a:tailEnd/>
          </a:ln>
          <a:effectLst/>
        </p:spPr>
        <p:txBody>
          <a:bodyPr lIns="90488" tIns="44450" rIns="90488" bIns="44450" anchor="ctr"/>
          <a:lstStyle/>
          <a:p>
            <a:r>
              <a:rPr lang="en-US" sz="3200" dirty="0" smtClean="0">
                <a:solidFill>
                  <a:schemeClr val="bg1"/>
                </a:solidFill>
                <a:effectLst>
                  <a:outerShdw blurRad="38100" dist="38100" dir="2700000" algn="tl">
                    <a:srgbClr val="000000">
                      <a:alpha val="43137"/>
                    </a:srgbClr>
                  </a:outerShdw>
                </a:effectLst>
              </a:rPr>
              <a:t>Continuous-wave Coherent Microwave</a:t>
            </a:r>
            <a:endParaRPr lang="en-US" sz="3200" dirty="0">
              <a:solidFill>
                <a:schemeClr val="bg1"/>
              </a:solidFill>
              <a:effectLst>
                <a:outerShdw blurRad="38100" dist="38100" dir="2700000" algn="tl">
                  <a:srgbClr val="000000">
                    <a:alpha val="43137"/>
                  </a:srgbClr>
                </a:outerShdw>
              </a:effectLst>
            </a:endParaRPr>
          </a:p>
        </p:txBody>
      </p:sp>
      <p:sp>
        <p:nvSpPr>
          <p:cNvPr id="259076" name="Rectangle 4"/>
          <p:cNvSpPr>
            <a:spLocks noChangeArrowheads="1"/>
          </p:cNvSpPr>
          <p:nvPr/>
        </p:nvSpPr>
        <p:spPr bwMode="auto">
          <a:xfrm>
            <a:off x="304800" y="1295400"/>
            <a:ext cx="4495800" cy="4495800"/>
          </a:xfrm>
          <a:prstGeom prst="rect">
            <a:avLst/>
          </a:prstGeom>
          <a:noFill/>
          <a:ln w="12700">
            <a:noFill/>
            <a:miter lim="800000"/>
            <a:headEnd/>
            <a:tailEnd/>
          </a:ln>
          <a:effectLst/>
        </p:spPr>
        <p:txBody>
          <a:bodyPr lIns="90488" tIns="44450" rIns="90488" bIns="44450"/>
          <a:lstStyle/>
          <a:p>
            <a:pPr marL="342900" indent="-342900">
              <a:spcBef>
                <a:spcPct val="20000"/>
              </a:spcBef>
              <a:buClr>
                <a:srgbClr val="FFFF99"/>
              </a:buClr>
              <a:buFont typeface="Wingdings" pitchFamily="2" charset="2"/>
              <a:buChar char="§"/>
            </a:pPr>
            <a:r>
              <a:rPr lang="en-US" sz="2400" dirty="0" smtClean="0">
                <a:solidFill>
                  <a:schemeClr val="bg1"/>
                </a:solidFill>
                <a:effectLst>
                  <a:outerShdw blurRad="38100" dist="38100" dir="2700000" algn="tl">
                    <a:srgbClr val="000000">
                      <a:alpha val="43137"/>
                    </a:srgbClr>
                  </a:outerShdw>
                </a:effectLst>
              </a:rPr>
              <a:t>CWC Microwave (RiverScat</a:t>
            </a:r>
            <a:r>
              <a:rPr lang="en-US" sz="2400" dirty="0">
                <a:solidFill>
                  <a:schemeClr val="bg1"/>
                </a:solidFill>
                <a:effectLst>
                  <a:outerShdw blurRad="38100" dist="38100" dir="2700000" algn="tl">
                    <a:srgbClr val="000000">
                      <a:alpha val="43137"/>
                    </a:srgbClr>
                  </a:outerShdw>
                </a:effectLst>
              </a:rPr>
              <a:t>)</a:t>
            </a:r>
          </a:p>
          <a:p>
            <a:pPr marL="742950" lvl="1" indent="-285750">
              <a:spcBef>
                <a:spcPct val="20000"/>
              </a:spcBef>
              <a:buClr>
                <a:schemeClr val="bg1"/>
              </a:buClr>
              <a:buSzPct val="125000"/>
              <a:buFont typeface="Symbol" pitchFamily="18" charset="2"/>
              <a:buChar char=""/>
            </a:pPr>
            <a:r>
              <a:rPr lang="en-US" sz="1800" dirty="0" smtClean="0">
                <a:solidFill>
                  <a:schemeClr val="bg1"/>
                </a:solidFill>
                <a:effectLst>
                  <a:outerShdw blurRad="38100" dist="38100" dir="2700000" algn="tl">
                    <a:srgbClr val="000000">
                      <a:alpha val="43137"/>
                    </a:srgbClr>
                  </a:outerShdw>
                </a:effectLst>
              </a:rPr>
              <a:t>Heterodyne transceiver</a:t>
            </a:r>
          </a:p>
          <a:p>
            <a:pPr marL="742950" lvl="1" indent="-285750">
              <a:spcBef>
                <a:spcPct val="20000"/>
              </a:spcBef>
              <a:buClr>
                <a:schemeClr val="bg1"/>
              </a:buClr>
              <a:buSzPct val="125000"/>
              <a:buFont typeface="Symbol" pitchFamily="18" charset="2"/>
              <a:buChar char=""/>
            </a:pPr>
            <a:r>
              <a:rPr lang="en-US" sz="1800" dirty="0" smtClean="0">
                <a:solidFill>
                  <a:schemeClr val="bg1"/>
                </a:solidFill>
                <a:effectLst>
                  <a:outerShdw blurRad="38100" dist="38100" dir="2700000" algn="tl">
                    <a:srgbClr val="000000">
                      <a:alpha val="43137"/>
                    </a:srgbClr>
                  </a:outerShdw>
                </a:effectLst>
              </a:rPr>
              <a:t>Bragg Scatter</a:t>
            </a:r>
          </a:p>
          <a:p>
            <a:pPr marL="742950" lvl="1" indent="-285750">
              <a:spcBef>
                <a:spcPct val="20000"/>
              </a:spcBef>
              <a:buClr>
                <a:schemeClr val="bg1"/>
              </a:buClr>
              <a:buSzPct val="125000"/>
              <a:buFont typeface="Symbol" pitchFamily="18" charset="2"/>
              <a:buChar char=""/>
            </a:pPr>
            <a:r>
              <a:rPr lang="en-US" sz="1800" dirty="0" smtClean="0">
                <a:solidFill>
                  <a:schemeClr val="bg1"/>
                </a:solidFill>
                <a:effectLst>
                  <a:outerShdw blurRad="38100" dist="38100" dir="2700000" algn="tl">
                    <a:srgbClr val="000000">
                      <a:alpha val="43137"/>
                    </a:srgbClr>
                  </a:outerShdw>
                </a:effectLst>
              </a:rPr>
              <a:t>14.2 GHz</a:t>
            </a:r>
          </a:p>
          <a:p>
            <a:pPr marL="742950" lvl="1" indent="-285750">
              <a:spcBef>
                <a:spcPct val="20000"/>
              </a:spcBef>
              <a:buClr>
                <a:schemeClr val="bg1"/>
              </a:buClr>
              <a:buSzPct val="125000"/>
              <a:buFont typeface="Symbol" pitchFamily="18" charset="2"/>
              <a:buChar char=""/>
            </a:pPr>
            <a:r>
              <a:rPr lang="en-US" sz="1800" dirty="0" smtClean="0">
                <a:solidFill>
                  <a:schemeClr val="bg1"/>
                </a:solidFill>
                <a:effectLst>
                  <a:outerShdw blurRad="38100" dist="38100" dir="2700000" algn="tl">
                    <a:srgbClr val="000000">
                      <a:alpha val="43137"/>
                    </a:srgbClr>
                  </a:outerShdw>
                </a:effectLst>
              </a:rPr>
              <a:t>Ku-band</a:t>
            </a:r>
          </a:p>
          <a:p>
            <a:pPr marL="742950" lvl="1" indent="-285750">
              <a:spcBef>
                <a:spcPct val="20000"/>
              </a:spcBef>
              <a:buClr>
                <a:schemeClr val="bg1"/>
              </a:buClr>
              <a:buSzPct val="125000"/>
              <a:buFont typeface="Symbol" pitchFamily="18" charset="2"/>
              <a:buChar char=""/>
            </a:pPr>
            <a:r>
              <a:rPr lang="en-US" sz="1800" dirty="0" smtClean="0">
                <a:solidFill>
                  <a:schemeClr val="bg1"/>
                </a:solidFill>
                <a:effectLst>
                  <a:outerShdw blurRad="38100" dist="38100" dir="2700000" algn="tl">
                    <a:srgbClr val="000000">
                      <a:alpha val="43137"/>
                    </a:srgbClr>
                  </a:outerShdw>
                </a:effectLst>
              </a:rPr>
              <a:t>Increased +20 dB SNR</a:t>
            </a:r>
          </a:p>
          <a:p>
            <a:pPr marL="742950" lvl="1" indent="-285750">
              <a:spcBef>
                <a:spcPct val="20000"/>
              </a:spcBef>
              <a:buClr>
                <a:schemeClr val="bg1"/>
              </a:buClr>
              <a:buSzPct val="125000"/>
              <a:buFont typeface="Symbol" pitchFamily="18" charset="2"/>
              <a:buChar char=""/>
            </a:pPr>
            <a:r>
              <a:rPr lang="en-US" sz="1800" dirty="0" smtClean="0">
                <a:solidFill>
                  <a:schemeClr val="bg1"/>
                </a:solidFill>
                <a:effectLst>
                  <a:outerShdw blurRad="38100" dist="38100" dir="2700000" algn="tl">
                    <a:srgbClr val="000000">
                      <a:alpha val="43137"/>
                    </a:srgbClr>
                  </a:outerShdw>
                </a:effectLst>
              </a:rPr>
              <a:t>4.5</a:t>
            </a:r>
            <a:r>
              <a:rPr lang="en-US" sz="1800" dirty="0" smtClean="0">
                <a:solidFill>
                  <a:schemeClr val="bg1"/>
                </a:solidFill>
                <a:effectLst>
                  <a:outerShdw blurRad="38100" dist="38100" dir="2700000" algn="tl">
                    <a:srgbClr val="000000">
                      <a:alpha val="43137"/>
                    </a:srgbClr>
                  </a:outerShdw>
                </a:effectLst>
                <a:sym typeface="Symbol"/>
              </a:rPr>
              <a:t> one-way </a:t>
            </a:r>
            <a:r>
              <a:rPr lang="en-US" sz="1800" dirty="0" smtClean="0">
                <a:solidFill>
                  <a:schemeClr val="bg1"/>
                </a:solidFill>
                <a:effectLst>
                  <a:outerShdw blurRad="38100" dist="38100" dir="2700000" algn="tl">
                    <a:srgbClr val="000000">
                      <a:alpha val="43137"/>
                    </a:srgbClr>
                  </a:outerShdw>
                </a:effectLst>
              </a:rPr>
              <a:t>beam </a:t>
            </a:r>
            <a:r>
              <a:rPr lang="en-US" sz="1800" dirty="0">
                <a:solidFill>
                  <a:schemeClr val="bg1"/>
                </a:solidFill>
                <a:effectLst>
                  <a:outerShdw blurRad="38100" dist="38100" dir="2700000" algn="tl">
                    <a:srgbClr val="000000">
                      <a:alpha val="43137"/>
                    </a:srgbClr>
                  </a:outerShdw>
                </a:effectLst>
              </a:rPr>
              <a:t>width</a:t>
            </a:r>
          </a:p>
          <a:p>
            <a:pPr marL="742950" lvl="1" indent="-285750">
              <a:spcBef>
                <a:spcPct val="20000"/>
              </a:spcBef>
              <a:buClr>
                <a:schemeClr val="bg1"/>
              </a:buClr>
              <a:buSzPct val="125000"/>
              <a:buFont typeface="Symbol" pitchFamily="18" charset="2"/>
              <a:buChar char=""/>
            </a:pPr>
            <a:r>
              <a:rPr lang="en-US" sz="1800" dirty="0" smtClean="0">
                <a:solidFill>
                  <a:schemeClr val="bg1"/>
                </a:solidFill>
                <a:effectLst>
                  <a:outerShdw blurRad="38100" dist="38100" dir="2700000" algn="tl">
                    <a:srgbClr val="000000">
                      <a:alpha val="43137"/>
                    </a:srgbClr>
                  </a:outerShdw>
                </a:effectLst>
              </a:rPr>
              <a:t>2, fixed-mount</a:t>
            </a:r>
            <a:r>
              <a:rPr lang="en-US" sz="1800" dirty="0">
                <a:solidFill>
                  <a:schemeClr val="bg1"/>
                </a:solidFill>
                <a:effectLst>
                  <a:outerShdw blurRad="38100" dist="38100" dir="2700000" algn="tl">
                    <a:srgbClr val="000000">
                      <a:alpha val="43137"/>
                    </a:srgbClr>
                  </a:outerShdw>
                </a:effectLst>
              </a:rPr>
              <a:t>, 1-ft diameter antenna</a:t>
            </a:r>
          </a:p>
          <a:p>
            <a:pPr marL="742950" lvl="1" indent="-285750">
              <a:spcBef>
                <a:spcPct val="20000"/>
              </a:spcBef>
              <a:buClr>
                <a:schemeClr val="bg1"/>
              </a:buClr>
              <a:buSzPct val="125000"/>
              <a:buFont typeface="Symbol" pitchFamily="18" charset="2"/>
              <a:buChar char=""/>
            </a:pPr>
            <a:r>
              <a:rPr lang="en-US" sz="1800" dirty="0">
                <a:solidFill>
                  <a:schemeClr val="bg1"/>
                </a:solidFill>
                <a:effectLst>
                  <a:outerShdw blurRad="38100" dist="38100" dir="2700000" algn="tl">
                    <a:srgbClr val="000000">
                      <a:alpha val="43137"/>
                    </a:srgbClr>
                  </a:outerShdw>
                </a:effectLst>
              </a:rPr>
              <a:t>55 amp-hr battery, 10-amp solar controller, 123-watt solar </a:t>
            </a:r>
            <a:r>
              <a:rPr lang="en-US" sz="1800" dirty="0" smtClean="0">
                <a:solidFill>
                  <a:schemeClr val="bg1"/>
                </a:solidFill>
                <a:effectLst>
                  <a:outerShdw blurRad="38100" dist="38100" dir="2700000" algn="tl">
                    <a:srgbClr val="000000">
                      <a:alpha val="43137"/>
                    </a:srgbClr>
                  </a:outerShdw>
                </a:effectLst>
              </a:rPr>
              <a:t>panel</a:t>
            </a:r>
          </a:p>
          <a:p>
            <a:pPr marL="742950" lvl="1" indent="-285750">
              <a:spcBef>
                <a:spcPct val="20000"/>
              </a:spcBef>
              <a:buClr>
                <a:schemeClr val="bg1"/>
              </a:buClr>
              <a:buSzPct val="125000"/>
              <a:buFont typeface="Symbol" pitchFamily="18" charset="2"/>
              <a:buChar char=""/>
            </a:pPr>
            <a:r>
              <a:rPr lang="en-US" sz="1800" dirty="0" smtClean="0">
                <a:solidFill>
                  <a:schemeClr val="bg1"/>
                </a:solidFill>
                <a:effectLst>
                  <a:outerShdw blurRad="38100" dist="38100" dir="2700000" algn="tl">
                    <a:srgbClr val="000000">
                      <a:alpha val="43137"/>
                    </a:srgbClr>
                  </a:outerShdw>
                </a:effectLst>
              </a:rPr>
              <a:t>Algorithm processes +/- velocities</a:t>
            </a:r>
          </a:p>
          <a:p>
            <a:pPr marL="285750" indent="-285750">
              <a:spcBef>
                <a:spcPct val="20000"/>
              </a:spcBef>
              <a:buClr>
                <a:srgbClr val="FFFF99"/>
              </a:buClr>
              <a:buSzPct val="125000"/>
              <a:buFont typeface="Wingdings" pitchFamily="2" charset="2"/>
              <a:buChar char="§"/>
            </a:pPr>
            <a:r>
              <a:rPr lang="en-US" sz="2400" dirty="0" smtClean="0">
                <a:solidFill>
                  <a:schemeClr val="bg1"/>
                </a:solidFill>
                <a:effectLst>
                  <a:outerShdw blurRad="38100" dist="38100" dir="2700000" algn="tl">
                    <a:srgbClr val="000000">
                      <a:alpha val="43137"/>
                    </a:srgbClr>
                  </a:outerShdw>
                </a:effectLst>
              </a:rPr>
              <a:t>Information Entropy</a:t>
            </a:r>
          </a:p>
        </p:txBody>
      </p:sp>
      <p:pic>
        <p:nvPicPr>
          <p:cNvPr id="7" name="Picture 6" descr="100_0889.JPG"/>
          <p:cNvPicPr>
            <a:picLocks noChangeAspect="1"/>
          </p:cNvPicPr>
          <p:nvPr/>
        </p:nvPicPr>
        <p:blipFill>
          <a:blip r:embed="rId3" cstate="print"/>
          <a:stretch>
            <a:fillRect/>
          </a:stretch>
        </p:blipFill>
        <p:spPr>
          <a:xfrm>
            <a:off x="6019800" y="1295400"/>
            <a:ext cx="2514600" cy="1885950"/>
          </a:xfrm>
          <a:prstGeom prst="rect">
            <a:avLst/>
          </a:prstGeom>
        </p:spPr>
      </p:pic>
      <p:pic>
        <p:nvPicPr>
          <p:cNvPr id="9" name="Picture 8" descr="Picture 017.jpg"/>
          <p:cNvPicPr>
            <a:picLocks noChangeAspect="1"/>
          </p:cNvPicPr>
          <p:nvPr/>
        </p:nvPicPr>
        <p:blipFill>
          <a:blip r:embed="rId4" cstate="print"/>
          <a:stretch>
            <a:fillRect/>
          </a:stretch>
        </p:blipFill>
        <p:spPr>
          <a:xfrm>
            <a:off x="6019800" y="3276600"/>
            <a:ext cx="2514600" cy="3352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body" sz="half" idx="2"/>
          </p:nvPr>
        </p:nvSpPr>
        <p:spPr>
          <a:xfrm>
            <a:off x="5486400" y="1676400"/>
            <a:ext cx="3657600" cy="4800600"/>
          </a:xfrm>
        </p:spPr>
        <p:txBody>
          <a:bodyPr/>
          <a:lstStyle/>
          <a:p>
            <a:pPr>
              <a:lnSpc>
                <a:spcPct val="80000"/>
              </a:lnSpc>
            </a:pPr>
            <a:r>
              <a:rPr lang="en-US" sz="2000" b="0" i="1" dirty="0">
                <a:effectLst>
                  <a:outerShdw blurRad="38100" dist="38100" dir="2700000" algn="tl">
                    <a:srgbClr val="000000">
                      <a:alpha val="43137"/>
                    </a:srgbClr>
                  </a:outerShdw>
                </a:effectLst>
              </a:rPr>
              <a:t>Q = </a:t>
            </a:r>
            <a:r>
              <a:rPr lang="en-US" sz="2000" b="0" i="1" dirty="0">
                <a:effectLst>
                  <a:outerShdw blurRad="38100" dist="38100" dir="2700000" algn="tl">
                    <a:srgbClr val="000000">
                      <a:alpha val="43137"/>
                    </a:srgbClr>
                  </a:outerShdw>
                </a:effectLst>
                <a:latin typeface="Symbol" pitchFamily="18" charset="2"/>
              </a:rPr>
              <a:t>f </a:t>
            </a:r>
            <a:r>
              <a:rPr lang="en-US" sz="2000" b="0" i="1" dirty="0">
                <a:effectLst>
                  <a:outerShdw blurRad="38100" dist="38100" dir="2700000" algn="tl">
                    <a:srgbClr val="000000">
                      <a:alpha val="43137"/>
                    </a:srgbClr>
                  </a:outerShdw>
                </a:effectLst>
              </a:rPr>
              <a:t>V</a:t>
            </a:r>
            <a:r>
              <a:rPr lang="en-US" sz="2000" b="0" i="1" baseline="-25000" dirty="0">
                <a:effectLst>
                  <a:outerShdw blurRad="38100" dist="38100" dir="2700000" algn="tl">
                    <a:srgbClr val="000000">
                      <a:alpha val="43137"/>
                    </a:srgbClr>
                  </a:outerShdw>
                </a:effectLst>
              </a:rPr>
              <a:t>max</a:t>
            </a:r>
            <a:r>
              <a:rPr lang="en-US" sz="2000" b="0" i="1" dirty="0">
                <a:effectLst>
                  <a:outerShdw blurRad="38100" dist="38100" dir="2700000" algn="tl">
                    <a:srgbClr val="000000">
                      <a:alpha val="43137"/>
                    </a:srgbClr>
                  </a:outerShdw>
                </a:effectLst>
              </a:rPr>
              <a:t> A</a:t>
            </a:r>
            <a:endParaRPr lang="en-US" sz="2000" b="0" i="1" baseline="-25000" dirty="0">
              <a:effectLst>
                <a:outerShdw blurRad="38100" dist="38100" dir="2700000" algn="tl">
                  <a:srgbClr val="000000">
                    <a:alpha val="43137"/>
                  </a:srgbClr>
                </a:outerShdw>
              </a:effectLst>
            </a:endParaRPr>
          </a:p>
          <a:p>
            <a:pPr>
              <a:lnSpc>
                <a:spcPct val="80000"/>
              </a:lnSpc>
            </a:pPr>
            <a:endParaRPr lang="en-US" sz="2000" b="0" i="1" dirty="0">
              <a:effectLst>
                <a:outerShdw blurRad="38100" dist="38100" dir="2700000" algn="tl">
                  <a:srgbClr val="000000">
                    <a:alpha val="43137"/>
                  </a:srgbClr>
                </a:outerShdw>
              </a:effectLst>
              <a:sym typeface="Symbol" pitchFamily="18" charset="2"/>
            </a:endParaRPr>
          </a:p>
          <a:p>
            <a:pPr>
              <a:lnSpc>
                <a:spcPct val="80000"/>
              </a:lnSpc>
            </a:pPr>
            <a:r>
              <a:rPr lang="en-US" sz="2000" b="0" i="1" dirty="0">
                <a:effectLst>
                  <a:outerShdw blurRad="38100" dist="38100" dir="2700000" algn="tl">
                    <a:srgbClr val="000000">
                      <a:alpha val="43137"/>
                    </a:srgbClr>
                  </a:outerShdw>
                </a:effectLst>
                <a:sym typeface="Symbol" pitchFamily="18" charset="2"/>
              </a:rPr>
              <a:t> (M) </a:t>
            </a:r>
            <a:r>
              <a:rPr lang="en-US" sz="2000" b="0" dirty="0">
                <a:effectLst>
                  <a:outerShdw blurRad="38100" dist="38100" dir="2700000" algn="tl">
                    <a:srgbClr val="000000">
                      <a:alpha val="43137"/>
                    </a:srgbClr>
                  </a:outerShdw>
                </a:effectLst>
              </a:rPr>
              <a:t>is a measure of a  streams “happy place” </a:t>
            </a:r>
          </a:p>
          <a:p>
            <a:pPr>
              <a:lnSpc>
                <a:spcPct val="80000"/>
              </a:lnSpc>
            </a:pPr>
            <a:endParaRPr lang="en-US" sz="2000" b="0" dirty="0">
              <a:effectLst>
                <a:outerShdw blurRad="38100" dist="38100" dir="2700000" algn="tl">
                  <a:srgbClr val="000000">
                    <a:alpha val="43137"/>
                  </a:srgbClr>
                </a:outerShdw>
              </a:effectLst>
            </a:endParaRPr>
          </a:p>
          <a:p>
            <a:pPr>
              <a:lnSpc>
                <a:spcPct val="80000"/>
              </a:lnSpc>
            </a:pPr>
            <a:r>
              <a:rPr lang="en-US" sz="2000" b="0" dirty="0">
                <a:effectLst>
                  <a:outerShdw blurRad="38100" dist="38100" dir="2700000" algn="tl">
                    <a:srgbClr val="000000">
                      <a:alpha val="43137"/>
                    </a:srgbClr>
                  </a:outerShdw>
                </a:effectLst>
              </a:rPr>
              <a:t>Invariant to</a:t>
            </a:r>
            <a:endParaRPr lang="en-US" sz="2000" b="0" dirty="0">
              <a:effectLst>
                <a:outerShdw blurRad="38100" dist="38100" dir="2700000" algn="tl">
                  <a:srgbClr val="000000">
                    <a:alpha val="43137"/>
                  </a:srgbClr>
                </a:outerShdw>
              </a:effectLst>
              <a:sym typeface="Symbol" pitchFamily="18" charset="2"/>
            </a:endParaRPr>
          </a:p>
          <a:p>
            <a:pPr lvl="1">
              <a:lnSpc>
                <a:spcPct val="80000"/>
              </a:lnSpc>
              <a:buClr>
                <a:schemeClr val="bg1"/>
              </a:buClr>
              <a:buFont typeface="Symbol" pitchFamily="18" charset="2"/>
              <a:buChar char="-"/>
            </a:pPr>
            <a:r>
              <a:rPr lang="en-US" sz="1800" b="0" dirty="0">
                <a:effectLst>
                  <a:outerShdw blurRad="38100" dist="38100" dir="2700000" algn="tl">
                    <a:srgbClr val="000000">
                      <a:alpha val="43137"/>
                    </a:srgbClr>
                  </a:outerShdw>
                </a:effectLst>
              </a:rPr>
              <a:t>flow</a:t>
            </a:r>
          </a:p>
          <a:p>
            <a:pPr lvl="1">
              <a:lnSpc>
                <a:spcPct val="80000"/>
              </a:lnSpc>
              <a:buClr>
                <a:schemeClr val="bg1"/>
              </a:buClr>
              <a:buFont typeface="Symbol" pitchFamily="18" charset="2"/>
              <a:buChar char="-"/>
            </a:pPr>
            <a:r>
              <a:rPr lang="en-US" sz="1800" b="0" dirty="0">
                <a:effectLst>
                  <a:outerShdw blurRad="38100" dist="38100" dir="2700000" algn="tl">
                    <a:srgbClr val="000000">
                      <a:alpha val="43137"/>
                    </a:srgbClr>
                  </a:outerShdw>
                </a:effectLst>
              </a:rPr>
              <a:t>velocity</a:t>
            </a:r>
          </a:p>
          <a:p>
            <a:pPr lvl="1">
              <a:lnSpc>
                <a:spcPct val="80000"/>
              </a:lnSpc>
              <a:buClr>
                <a:schemeClr val="bg1"/>
              </a:buClr>
              <a:buFont typeface="Symbol" pitchFamily="18" charset="2"/>
              <a:buChar char="-"/>
            </a:pPr>
            <a:r>
              <a:rPr lang="en-US" sz="1800" b="0" dirty="0">
                <a:effectLst>
                  <a:outerShdw blurRad="38100" dist="38100" dir="2700000" algn="tl">
                    <a:srgbClr val="000000">
                      <a:alpha val="43137"/>
                    </a:srgbClr>
                  </a:outerShdw>
                </a:effectLst>
              </a:rPr>
              <a:t>stage</a:t>
            </a:r>
          </a:p>
          <a:p>
            <a:pPr lvl="1">
              <a:lnSpc>
                <a:spcPct val="80000"/>
              </a:lnSpc>
              <a:buClr>
                <a:schemeClr val="bg1"/>
              </a:buClr>
              <a:buFont typeface="Symbol" pitchFamily="18" charset="2"/>
              <a:buChar char="-"/>
            </a:pPr>
            <a:r>
              <a:rPr lang="en-US" sz="1800" b="0" dirty="0">
                <a:effectLst>
                  <a:outerShdw blurRad="38100" dist="38100" dir="2700000" algn="tl">
                    <a:srgbClr val="000000">
                      <a:alpha val="43137"/>
                    </a:srgbClr>
                  </a:outerShdw>
                </a:effectLst>
              </a:rPr>
              <a:t>channel geometry</a:t>
            </a:r>
          </a:p>
          <a:p>
            <a:pPr lvl="1">
              <a:lnSpc>
                <a:spcPct val="80000"/>
              </a:lnSpc>
              <a:buClr>
                <a:schemeClr val="bg1"/>
              </a:buClr>
              <a:buFont typeface="Symbol" pitchFamily="18" charset="2"/>
              <a:buChar char="-"/>
            </a:pPr>
            <a:r>
              <a:rPr lang="en-US" sz="1800" b="0" dirty="0">
                <a:effectLst>
                  <a:outerShdw blurRad="38100" dist="38100" dir="2700000" algn="tl">
                    <a:srgbClr val="000000">
                      <a:alpha val="43137"/>
                    </a:srgbClr>
                  </a:outerShdw>
                </a:effectLst>
              </a:rPr>
              <a:t>bed form and material</a:t>
            </a:r>
          </a:p>
          <a:p>
            <a:pPr lvl="1">
              <a:lnSpc>
                <a:spcPct val="80000"/>
              </a:lnSpc>
              <a:buClr>
                <a:schemeClr val="bg1"/>
              </a:buClr>
              <a:buFont typeface="Symbol" pitchFamily="18" charset="2"/>
              <a:buChar char="-"/>
            </a:pPr>
            <a:r>
              <a:rPr lang="en-US" sz="1800" b="0" dirty="0">
                <a:effectLst>
                  <a:outerShdw blurRad="38100" dist="38100" dir="2700000" algn="tl">
                    <a:srgbClr val="000000">
                      <a:alpha val="43137"/>
                    </a:srgbClr>
                  </a:outerShdw>
                </a:effectLst>
              </a:rPr>
              <a:t>slope</a:t>
            </a:r>
          </a:p>
          <a:p>
            <a:pPr lvl="1">
              <a:lnSpc>
                <a:spcPct val="80000"/>
              </a:lnSpc>
              <a:buClr>
                <a:schemeClr val="bg1"/>
              </a:buClr>
              <a:buFont typeface="Symbol" pitchFamily="18" charset="2"/>
              <a:buChar char="-"/>
            </a:pPr>
            <a:r>
              <a:rPr lang="en-US" sz="1800" b="0" dirty="0">
                <a:effectLst>
                  <a:outerShdw blurRad="38100" dist="38100" dir="2700000" algn="tl">
                    <a:srgbClr val="000000">
                      <a:alpha val="43137"/>
                    </a:srgbClr>
                  </a:outerShdw>
                </a:effectLst>
              </a:rPr>
              <a:t>alignment</a:t>
            </a:r>
          </a:p>
          <a:p>
            <a:pPr>
              <a:lnSpc>
                <a:spcPct val="80000"/>
              </a:lnSpc>
              <a:buClr>
                <a:schemeClr val="bg1"/>
              </a:buClr>
              <a:buFontTx/>
              <a:buChar char="•"/>
            </a:pPr>
            <a:endParaRPr lang="en-US" sz="2000" b="0" dirty="0">
              <a:effectLst>
                <a:outerShdw blurRad="38100" dist="38100" dir="2700000" algn="tl">
                  <a:srgbClr val="000000">
                    <a:alpha val="43137"/>
                  </a:srgbClr>
                </a:outerShdw>
              </a:effectLst>
            </a:endParaRPr>
          </a:p>
          <a:p>
            <a:pPr>
              <a:lnSpc>
                <a:spcPct val="80000"/>
              </a:lnSpc>
            </a:pPr>
            <a:r>
              <a:rPr lang="en-US" sz="2000" b="0" dirty="0">
                <a:effectLst>
                  <a:outerShdw blurRad="38100" dist="38100" dir="2700000" algn="tl">
                    <a:srgbClr val="000000">
                      <a:alpha val="43137"/>
                    </a:srgbClr>
                  </a:outerShdw>
                </a:effectLst>
              </a:rPr>
              <a:t>Does not require historical data</a:t>
            </a:r>
          </a:p>
          <a:p>
            <a:pPr lvl="1">
              <a:lnSpc>
                <a:spcPct val="80000"/>
              </a:lnSpc>
              <a:buClr>
                <a:schemeClr val="bg1"/>
              </a:buClr>
              <a:buSzTx/>
              <a:buFont typeface="Symbol" pitchFamily="18" charset="2"/>
              <a:buChar char="-"/>
            </a:pPr>
            <a:endParaRPr lang="en-US" sz="1800" b="0" dirty="0">
              <a:effectLst>
                <a:outerShdw blurRad="38100" dist="38100" dir="2700000" algn="tl">
                  <a:srgbClr val="000000">
                    <a:alpha val="43137"/>
                  </a:srgbClr>
                </a:outerShdw>
              </a:effectLst>
            </a:endParaRPr>
          </a:p>
        </p:txBody>
      </p:sp>
      <p:graphicFrame>
        <p:nvGraphicFramePr>
          <p:cNvPr id="315395" name="Object 3"/>
          <p:cNvGraphicFramePr>
            <a:graphicFrameLocks noChangeAspect="1"/>
          </p:cNvGraphicFramePr>
          <p:nvPr>
            <p:ph type="clipArt" sz="half" idx="1"/>
          </p:nvPr>
        </p:nvGraphicFramePr>
        <p:xfrm>
          <a:off x="381000" y="1636713"/>
          <a:ext cx="5127625" cy="3581400"/>
        </p:xfrm>
        <a:graphic>
          <a:graphicData uri="http://schemas.openxmlformats.org/presentationml/2006/ole">
            <p:oleObj spid="_x0000_s1026" name="Chart" r:id="rId4" imgW="5210251" imgH="3638702" progId="Excel.Sheet.8">
              <p:embed/>
            </p:oleObj>
          </a:graphicData>
        </a:graphic>
      </p:graphicFrame>
      <p:sp>
        <p:nvSpPr>
          <p:cNvPr id="315396" name="Rectangle 4"/>
          <p:cNvSpPr>
            <a:spLocks noChangeArrowheads="1"/>
          </p:cNvSpPr>
          <p:nvPr/>
        </p:nvSpPr>
        <p:spPr bwMode="auto">
          <a:xfrm>
            <a:off x="1600200" y="2667000"/>
            <a:ext cx="1457325" cy="366713"/>
          </a:xfrm>
          <a:prstGeom prst="rect">
            <a:avLst/>
          </a:prstGeom>
          <a:noFill/>
          <a:ln w="12700">
            <a:noFill/>
            <a:miter lim="800000"/>
            <a:headEnd/>
            <a:tailEnd/>
          </a:ln>
          <a:effectLst/>
        </p:spPr>
        <p:txBody>
          <a:bodyPr wrap="none">
            <a:spAutoFit/>
          </a:bodyPr>
          <a:lstStyle/>
          <a:p>
            <a:r>
              <a:rPr lang="en-US" sz="1800" i="1" dirty="0">
                <a:solidFill>
                  <a:srgbClr val="180F9B"/>
                </a:solidFill>
              </a:rPr>
              <a:t>V</a:t>
            </a:r>
            <a:r>
              <a:rPr lang="en-US" sz="1800" i="1" baseline="-25000" dirty="0">
                <a:solidFill>
                  <a:srgbClr val="180F9B"/>
                </a:solidFill>
              </a:rPr>
              <a:t>avg</a:t>
            </a:r>
            <a:r>
              <a:rPr lang="en-US" sz="1800" i="1" dirty="0">
                <a:solidFill>
                  <a:srgbClr val="180F9B"/>
                </a:solidFill>
              </a:rPr>
              <a:t> = </a:t>
            </a:r>
            <a:r>
              <a:rPr lang="en-US" sz="1800" i="1" dirty="0">
                <a:solidFill>
                  <a:srgbClr val="180F9B"/>
                </a:solidFill>
                <a:latin typeface="Symbol" pitchFamily="18" charset="2"/>
              </a:rPr>
              <a:t>f </a:t>
            </a:r>
            <a:r>
              <a:rPr lang="en-US" sz="1800" i="1" dirty="0">
                <a:solidFill>
                  <a:srgbClr val="180F9B"/>
                </a:solidFill>
              </a:rPr>
              <a:t>V</a:t>
            </a:r>
            <a:r>
              <a:rPr lang="en-US" sz="1800" i="1" baseline="-25000" dirty="0">
                <a:solidFill>
                  <a:srgbClr val="180F9B"/>
                </a:solidFill>
              </a:rPr>
              <a:t>max</a:t>
            </a:r>
          </a:p>
        </p:txBody>
      </p:sp>
      <p:sp>
        <p:nvSpPr>
          <p:cNvPr id="315397" name="Rectangle 5"/>
          <p:cNvSpPr>
            <a:spLocks noChangeArrowheads="1"/>
          </p:cNvSpPr>
          <p:nvPr/>
        </p:nvSpPr>
        <p:spPr bwMode="auto">
          <a:xfrm>
            <a:off x="0" y="0"/>
            <a:ext cx="9144000" cy="1096963"/>
          </a:xfrm>
          <a:prstGeom prst="rect">
            <a:avLst/>
          </a:prstGeom>
          <a:solidFill>
            <a:srgbClr val="339966"/>
          </a:solidFill>
          <a:ln w="12700">
            <a:noFill/>
            <a:miter lim="800000"/>
            <a:headEnd/>
            <a:tailEnd/>
          </a:ln>
          <a:effectLst/>
        </p:spPr>
        <p:txBody>
          <a:bodyPr lIns="90488" tIns="44450" rIns="90488" bIns="44450" anchor="ctr"/>
          <a:lstStyle/>
          <a:p>
            <a:r>
              <a:rPr lang="en-US" sz="3200" dirty="0" smtClean="0">
                <a:solidFill>
                  <a:schemeClr val="bg1"/>
                </a:solidFill>
                <a:effectLst>
                  <a:outerShdw blurRad="38100" dist="38100" dir="2700000" algn="tl">
                    <a:srgbClr val="000000">
                      <a:alpha val="43137"/>
                    </a:srgbClr>
                  </a:outerShdw>
                </a:effectLst>
              </a:rPr>
              <a:t>Analysis – Information </a:t>
            </a:r>
            <a:r>
              <a:rPr lang="en-US" sz="3200" dirty="0">
                <a:solidFill>
                  <a:schemeClr val="bg1"/>
                </a:solidFill>
                <a:effectLst>
                  <a:outerShdw blurRad="38100" dist="38100" dir="2700000" algn="tl">
                    <a:srgbClr val="000000">
                      <a:alpha val="43137"/>
                    </a:srgbClr>
                  </a:outerShdw>
                </a:effectLst>
              </a:rPr>
              <a:t>Entropy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ChangeArrowheads="1"/>
          </p:cNvSpPr>
          <p:nvPr/>
        </p:nvSpPr>
        <p:spPr bwMode="auto">
          <a:xfrm>
            <a:off x="0" y="0"/>
            <a:ext cx="9144000" cy="1096963"/>
          </a:xfrm>
          <a:prstGeom prst="rect">
            <a:avLst/>
          </a:prstGeom>
          <a:solidFill>
            <a:srgbClr val="339966"/>
          </a:solidFill>
          <a:ln w="12700">
            <a:noFill/>
            <a:miter lim="800000"/>
            <a:headEnd/>
            <a:tailEnd/>
          </a:ln>
          <a:effectLst/>
        </p:spPr>
        <p:txBody>
          <a:bodyPr lIns="90488" tIns="44450" rIns="90488" bIns="44450" anchor="ctr"/>
          <a:lstStyle/>
          <a:p>
            <a:r>
              <a:rPr lang="en-US" sz="3200" dirty="0" smtClean="0">
                <a:solidFill>
                  <a:schemeClr val="bg1"/>
                </a:solidFill>
                <a:effectLst>
                  <a:outerShdw blurRad="38100" dist="38100" dir="2700000" algn="tl">
                    <a:srgbClr val="000000">
                      <a:alpha val="43137"/>
                    </a:srgbClr>
                  </a:outerShdw>
                </a:effectLst>
              </a:rPr>
              <a:t>Results</a:t>
            </a:r>
            <a:endParaRPr lang="en-US" sz="3200" dirty="0">
              <a:solidFill>
                <a:schemeClr val="bg1"/>
              </a:solidFill>
              <a:effectLst>
                <a:outerShdw blurRad="38100" dist="38100" dir="2700000" algn="tl">
                  <a:srgbClr val="000000">
                    <a:alpha val="43137"/>
                  </a:srgbClr>
                </a:outerShdw>
              </a:effectLst>
            </a:endParaRPr>
          </a:p>
        </p:txBody>
      </p:sp>
      <p:graphicFrame>
        <p:nvGraphicFramePr>
          <p:cNvPr id="297239" name="Group 279"/>
          <p:cNvGraphicFramePr>
            <a:graphicFrameLocks noGrp="1"/>
          </p:cNvGraphicFramePr>
          <p:nvPr/>
        </p:nvGraphicFramePr>
        <p:xfrm>
          <a:off x="304800" y="1905000"/>
          <a:ext cx="8494712" cy="2298701"/>
        </p:xfrm>
        <a:graphic>
          <a:graphicData uri="http://schemas.openxmlformats.org/drawingml/2006/table">
            <a:tbl>
              <a:tblPr/>
              <a:tblGrid>
                <a:gridCol w="1416050"/>
                <a:gridCol w="1416050"/>
                <a:gridCol w="1416050"/>
                <a:gridCol w="1414462"/>
                <a:gridCol w="1416050"/>
                <a:gridCol w="1416050"/>
              </a:tblGrid>
              <a:tr h="366713">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Date</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Predicted Streamflow (cfs)</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Calculated Streamflow (cfs)</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Percent Difference (%)</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82550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ymbol" pitchFamily="18" charset="2"/>
                          <a:ea typeface="Times New Roman" pitchFamily="18" charset="0"/>
                          <a:cs typeface="Arial" charset="0"/>
                        </a:rPr>
                        <a:t>f</a:t>
                      </a: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 Based on Historical Data</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ymbol" pitchFamily="18" charset="2"/>
                          <a:ea typeface="Times New Roman" pitchFamily="18" charset="0"/>
                          <a:cs typeface="Arial" charset="0"/>
                        </a:rPr>
                        <a:t>f</a:t>
                      </a: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 Based on June 2002 Visit</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ymbol" pitchFamily="18" charset="2"/>
                          <a:ea typeface="Times New Roman" pitchFamily="18" charset="0"/>
                          <a:cs typeface="Arial" charset="0"/>
                        </a:rPr>
                        <a:t>f</a:t>
                      </a: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 Based on Historical Data</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ymbol" pitchFamily="18" charset="2"/>
                          <a:ea typeface="Times New Roman" pitchFamily="18" charset="0"/>
                          <a:cs typeface="Arial" charset="0"/>
                        </a:rPr>
                        <a:t>f</a:t>
                      </a: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 Based on June 2002 Visit</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83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06/27/2002</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10,350</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10,200</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10,130 </a:t>
                      </a:r>
                      <a:r>
                        <a:rPr kumimoji="0" lang="en-US" sz="1600" b="0" i="0" u="none" strike="noStrike" cap="none" normalizeH="0" baseline="30000" dirty="0" smtClean="0">
                          <a:ln>
                            <a:noFill/>
                          </a:ln>
                          <a:solidFill>
                            <a:schemeClr val="tx1"/>
                          </a:solidFill>
                          <a:effectLst/>
                          <a:latin typeface="Arial" charset="0"/>
                          <a:ea typeface="Times New Roman" pitchFamily="18" charset="0"/>
                          <a:cs typeface="Arial" charset="0"/>
                        </a:rPr>
                        <a:t>b</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2.1</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0.5</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98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07/01/2006</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152,100</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150,100</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151,000 </a:t>
                      </a:r>
                      <a:r>
                        <a:rPr kumimoji="0" lang="en-US" sz="1600" b="0" i="0" u="none" strike="noStrike" cap="none" normalizeH="0" baseline="30000" dirty="0" smtClean="0">
                          <a:ln>
                            <a:noFill/>
                          </a:ln>
                          <a:solidFill>
                            <a:schemeClr val="tx1"/>
                          </a:solidFill>
                          <a:effectLst/>
                          <a:latin typeface="Arial" charset="0"/>
                          <a:ea typeface="Times New Roman" pitchFamily="18" charset="0"/>
                          <a:cs typeface="Arial" charset="0"/>
                        </a:rPr>
                        <a:t>a</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0.7</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-0.6</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83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11/21/2006</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49,580</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48,930</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49,180 </a:t>
                      </a:r>
                      <a:r>
                        <a:rPr kumimoji="0" lang="en-US" sz="1600" b="0" i="0" u="none" strike="noStrike" cap="none" normalizeH="0" baseline="30000" dirty="0" smtClean="0">
                          <a:ln>
                            <a:noFill/>
                          </a:ln>
                          <a:solidFill>
                            <a:schemeClr val="tx1"/>
                          </a:solidFill>
                          <a:effectLst/>
                          <a:latin typeface="Arial" charset="0"/>
                          <a:ea typeface="Times New Roman" pitchFamily="18" charset="0"/>
                          <a:cs typeface="Arial" charset="0"/>
                        </a:rPr>
                        <a:t>b</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0.8</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-0.5</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Rectangle 4"/>
          <p:cNvSpPr>
            <a:spLocks noChangeArrowheads="1"/>
          </p:cNvSpPr>
          <p:nvPr/>
        </p:nvSpPr>
        <p:spPr bwMode="auto">
          <a:xfrm>
            <a:off x="304800" y="1370013"/>
            <a:ext cx="8077200" cy="1525587"/>
          </a:xfrm>
          <a:prstGeom prst="rect">
            <a:avLst/>
          </a:prstGeom>
          <a:noFill/>
          <a:ln w="9525">
            <a:noFill/>
            <a:miter lim="800000"/>
            <a:headEnd/>
            <a:tailEnd/>
          </a:ln>
          <a:effectLst/>
        </p:spPr>
        <p:txBody>
          <a:bodyPr lIns="92075" tIns="46038" rIns="92075" bIns="46038" anchor="ctr"/>
          <a:lstStyle/>
          <a:p>
            <a:r>
              <a:rPr lang="en-US" b="1" dirty="0" smtClean="0">
                <a:solidFill>
                  <a:schemeClr val="bg1"/>
                </a:solidFill>
                <a:effectLst>
                  <a:outerShdw blurRad="38100" dist="38100" dir="2700000" algn="tl">
                    <a:srgbClr val="000000">
                      <a:alpha val="43137"/>
                    </a:srgbClr>
                  </a:outerShdw>
                </a:effectLst>
              </a:rPr>
              <a:t>Questions/Comments/Barbs?</a:t>
            </a:r>
            <a:endParaRPr lang="en-US" b="1" dirty="0">
              <a:solidFill>
                <a:schemeClr val="bg1"/>
              </a:solidFill>
              <a:effectLst>
                <a:outerShdw blurRad="38100" dist="38100" dir="2700000" algn="tl">
                  <a:srgbClr val="000000">
                    <a:alpha val="43137"/>
                  </a:srgbClr>
                </a:outerShdw>
              </a:effectLst>
            </a:endParaRPr>
          </a:p>
        </p:txBody>
      </p:sp>
      <p:sp>
        <p:nvSpPr>
          <p:cNvPr id="233478" name="Rectangle 6"/>
          <p:cNvSpPr>
            <a:spLocks noChangeArrowheads="1"/>
          </p:cNvSpPr>
          <p:nvPr/>
        </p:nvSpPr>
        <p:spPr bwMode="auto">
          <a:xfrm>
            <a:off x="304800" y="3048000"/>
            <a:ext cx="8458200" cy="1752600"/>
          </a:xfrm>
          <a:prstGeom prst="rect">
            <a:avLst/>
          </a:prstGeom>
          <a:noFill/>
          <a:ln w="12700">
            <a:noFill/>
            <a:miter lim="800000"/>
            <a:headEnd/>
            <a:tailEnd/>
          </a:ln>
          <a:effectLst/>
        </p:spPr>
        <p:txBody>
          <a:bodyPr lIns="90488" tIns="44450" rIns="90488" bIns="44450"/>
          <a:lstStyle/>
          <a:p>
            <a:pPr>
              <a:spcBef>
                <a:spcPct val="20000"/>
              </a:spcBef>
              <a:buClr>
                <a:srgbClr val="FFFF99"/>
              </a:buClr>
              <a:buSzPct val="125000"/>
              <a:buFont typeface="Wingdings" pitchFamily="2" charset="2"/>
              <a:buNone/>
              <a:tabLst>
                <a:tab pos="3594100" algn="l"/>
              </a:tabLst>
            </a:pPr>
            <a:r>
              <a:rPr lang="en-US" sz="1800" dirty="0" smtClean="0">
                <a:solidFill>
                  <a:schemeClr val="bg1"/>
                </a:solidFill>
                <a:effectLst>
                  <a:outerShdw blurRad="38100" dist="38100" dir="2700000" algn="tl">
                    <a:srgbClr val="000000">
                      <a:alpha val="43137"/>
                    </a:srgbClr>
                  </a:outerShdw>
                </a:effectLst>
              </a:rPr>
              <a:t>Collaborators:</a:t>
            </a:r>
          </a:p>
          <a:p>
            <a:pPr>
              <a:spcBef>
                <a:spcPct val="20000"/>
              </a:spcBef>
              <a:buClr>
                <a:srgbClr val="FFFF99"/>
              </a:buClr>
              <a:buSzPct val="125000"/>
              <a:buFont typeface="Wingdings" pitchFamily="2" charset="2"/>
              <a:buNone/>
              <a:tabLst>
                <a:tab pos="3594100" algn="l"/>
              </a:tabLst>
            </a:pPr>
            <a:r>
              <a:rPr lang="en-US" sz="1800" dirty="0" smtClean="0">
                <a:solidFill>
                  <a:schemeClr val="bg1"/>
                </a:solidFill>
                <a:effectLst>
                  <a:outerShdw blurRad="38100" dist="38100" dir="2700000" algn="tl">
                    <a:srgbClr val="000000">
                      <a:alpha val="43137"/>
                    </a:srgbClr>
                  </a:outerShdw>
                </a:effectLst>
              </a:rPr>
              <a:t>3 Rivers Wet Weather</a:t>
            </a:r>
          </a:p>
          <a:p>
            <a:pPr>
              <a:spcBef>
                <a:spcPct val="20000"/>
              </a:spcBef>
              <a:buClr>
                <a:srgbClr val="FFFF99"/>
              </a:buClr>
              <a:buSzPct val="125000"/>
              <a:buFont typeface="Wingdings" pitchFamily="2" charset="2"/>
              <a:buNone/>
              <a:tabLst>
                <a:tab pos="3594100" algn="l"/>
              </a:tabLst>
            </a:pPr>
            <a:r>
              <a:rPr lang="en-US" sz="1800" dirty="0" smtClean="0">
                <a:solidFill>
                  <a:schemeClr val="bg1"/>
                </a:solidFill>
                <a:effectLst>
                  <a:outerShdw blurRad="38100" dist="38100" dir="2700000" algn="tl">
                    <a:srgbClr val="000000">
                      <a:alpha val="43137"/>
                    </a:srgbClr>
                  </a:outerShdw>
                </a:effectLst>
              </a:rPr>
              <a:t>National </a:t>
            </a:r>
            <a:r>
              <a:rPr lang="en-US" sz="1800" dirty="0">
                <a:solidFill>
                  <a:schemeClr val="bg1"/>
                </a:solidFill>
                <a:effectLst>
                  <a:outerShdw blurRad="38100" dist="38100" dir="2700000" algn="tl">
                    <a:srgbClr val="000000">
                      <a:alpha val="43137"/>
                    </a:srgbClr>
                  </a:outerShdw>
                </a:effectLst>
              </a:rPr>
              <a:t>Weather Service </a:t>
            </a:r>
            <a:r>
              <a:rPr lang="en-US" sz="1800" dirty="0" smtClean="0">
                <a:solidFill>
                  <a:schemeClr val="bg1"/>
                </a:solidFill>
                <a:effectLst>
                  <a:outerShdw blurRad="38100" dist="38100" dir="2700000" algn="tl">
                    <a:srgbClr val="000000">
                      <a:alpha val="43137"/>
                    </a:srgbClr>
                  </a:outerShdw>
                </a:effectLst>
              </a:rPr>
              <a:t>WFO, Pittsburgh, PA</a:t>
            </a:r>
            <a:endParaRPr lang="en-US" sz="1800" dirty="0">
              <a:solidFill>
                <a:schemeClr val="bg1"/>
              </a:solidFill>
              <a:effectLst>
                <a:outerShdw blurRad="38100" dist="38100" dir="2700000" algn="tl">
                  <a:srgbClr val="000000">
                    <a:alpha val="43137"/>
                  </a:srgbClr>
                </a:outerShdw>
              </a:effectLst>
            </a:endParaRPr>
          </a:p>
          <a:p>
            <a:pPr>
              <a:spcBef>
                <a:spcPct val="20000"/>
              </a:spcBef>
              <a:buClr>
                <a:srgbClr val="FFFF99"/>
              </a:buClr>
              <a:buSzPct val="125000"/>
              <a:buFont typeface="Wingdings" pitchFamily="2" charset="2"/>
              <a:buNone/>
              <a:tabLst>
                <a:tab pos="3594100" algn="l"/>
              </a:tabLst>
            </a:pPr>
            <a:r>
              <a:rPr lang="en-US" sz="1800" dirty="0" smtClean="0">
                <a:solidFill>
                  <a:schemeClr val="bg1"/>
                </a:solidFill>
                <a:effectLst>
                  <a:outerShdw blurRad="38100" dist="38100" dir="2700000" algn="tl">
                    <a:srgbClr val="000000">
                      <a:alpha val="43137"/>
                    </a:srgbClr>
                  </a:outerShdw>
                </a:effectLst>
              </a:rPr>
              <a:t>University </a:t>
            </a:r>
            <a:r>
              <a:rPr lang="en-US" sz="1800" dirty="0">
                <a:solidFill>
                  <a:schemeClr val="bg1"/>
                </a:solidFill>
                <a:effectLst>
                  <a:outerShdw blurRad="38100" dist="38100" dir="2700000" algn="tl">
                    <a:srgbClr val="000000">
                      <a:alpha val="43137"/>
                    </a:srgbClr>
                  </a:outerShdw>
                </a:effectLst>
              </a:rPr>
              <a:t>of Washington, Applied Physics </a:t>
            </a:r>
            <a:r>
              <a:rPr lang="en-US" sz="1800" dirty="0" smtClean="0">
                <a:solidFill>
                  <a:schemeClr val="bg1"/>
                </a:solidFill>
                <a:effectLst>
                  <a:outerShdw blurRad="38100" dist="38100" dir="2700000" algn="tl">
                    <a:srgbClr val="000000">
                      <a:alpha val="43137"/>
                    </a:srgbClr>
                  </a:outerShdw>
                </a:effectLst>
              </a:rPr>
              <a:t>Laboratory</a:t>
            </a:r>
            <a:endParaRPr lang="en-US" sz="18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3RWW.jpg"/>
          <p:cNvPicPr>
            <a:picLocks noGrp="1" noChangeAspect="1"/>
          </p:cNvPicPr>
          <p:nvPr>
            <p:ph type="clipArt" sz="half" idx="1"/>
          </p:nvPr>
        </p:nvPicPr>
        <p:blipFill>
          <a:blip r:embed="rId3" cstate="print"/>
          <a:stretch>
            <a:fillRect/>
          </a:stretch>
        </p:blipFill>
        <p:spPr>
          <a:xfrm>
            <a:off x="457200" y="1371600"/>
            <a:ext cx="2523744" cy="914400"/>
          </a:xfrm>
        </p:spPr>
      </p:pic>
      <p:sp>
        <p:nvSpPr>
          <p:cNvPr id="8" name="Text Placeholder 7"/>
          <p:cNvSpPr>
            <a:spLocks noGrp="1"/>
          </p:cNvSpPr>
          <p:nvPr>
            <p:ph type="body" sz="half" idx="2"/>
          </p:nvPr>
        </p:nvSpPr>
        <p:spPr>
          <a:xfrm>
            <a:off x="457200" y="2362200"/>
            <a:ext cx="3276600" cy="685800"/>
          </a:xfrm>
        </p:spPr>
        <p:txBody>
          <a:bodyPr/>
          <a:lstStyle/>
          <a:p>
            <a:pPr>
              <a:buNone/>
            </a:pPr>
            <a:r>
              <a:rPr lang="en-US" sz="2400" b="0" i="1" dirty="0" smtClean="0">
                <a:effectLst>
                  <a:outerShdw blurRad="38100" dist="38100" dir="2700000" algn="tl">
                    <a:srgbClr val="000000">
                      <a:alpha val="43137"/>
                    </a:srgbClr>
                  </a:outerShdw>
                </a:effectLst>
              </a:rPr>
              <a:t>John Schombert</a:t>
            </a:r>
            <a:endParaRPr lang="en-US" sz="2400" b="0" i="1" dirty="0">
              <a:effectLst>
                <a:outerShdw blurRad="38100" dist="38100" dir="2700000" algn="tl">
                  <a:srgbClr val="000000">
                    <a:alpha val="43137"/>
                  </a:srgbClr>
                </a:outerShdw>
              </a:effectLst>
            </a:endParaRPr>
          </a:p>
        </p:txBody>
      </p:sp>
      <p:sp>
        <p:nvSpPr>
          <p:cNvPr id="4" name="Rectangle 2"/>
          <p:cNvSpPr txBox="1">
            <a:spLocks noChangeArrowheads="1"/>
          </p:cNvSpPr>
          <p:nvPr/>
        </p:nvSpPr>
        <p:spPr bwMode="auto">
          <a:xfrm>
            <a:off x="0" y="0"/>
            <a:ext cx="9144000" cy="1096963"/>
          </a:xfrm>
          <a:prstGeom prst="rect">
            <a:avLst/>
          </a:prstGeom>
          <a:solidFill>
            <a:srgbClr val="339966"/>
          </a:solidFill>
          <a:ln w="12700">
            <a:noFill/>
            <a:miter lim="800000"/>
            <a:headEnd/>
            <a:tailEnd/>
          </a:ln>
          <a:effectLst/>
        </p:spPr>
        <p:txBody>
          <a:bodyPr vert="horz" wrap="square" lIns="90488" tIns="44450" rIns="90488" bIns="4445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kern="0" dirty="0" smtClean="0">
                <a:solidFill>
                  <a:schemeClr val="bg1"/>
                </a:solidFill>
                <a:effectLst>
                  <a:outerShdw blurRad="38100" dist="38100" dir="2700000" algn="tl">
                    <a:srgbClr val="000000">
                      <a:alpha val="43137"/>
                    </a:srgbClr>
                  </a:outerShdw>
                </a:effectLst>
                <a:latin typeface="+mj-lt"/>
                <a:ea typeface="+mj-ea"/>
                <a:cs typeface="+mj-cs"/>
              </a:rPr>
              <a:t>Our Team</a:t>
            </a:r>
            <a:endParaRPr kumimoji="0" lang="en-US" sz="20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pic>
        <p:nvPicPr>
          <p:cNvPr id="6" name="Picture 5" descr="NWS.jpg"/>
          <p:cNvPicPr>
            <a:picLocks noChangeAspect="1"/>
          </p:cNvPicPr>
          <p:nvPr/>
        </p:nvPicPr>
        <p:blipFill>
          <a:blip r:embed="rId4" cstate="print"/>
          <a:stretch>
            <a:fillRect/>
          </a:stretch>
        </p:blipFill>
        <p:spPr>
          <a:xfrm>
            <a:off x="3886200" y="1600200"/>
            <a:ext cx="2475854" cy="1371600"/>
          </a:xfrm>
          <a:prstGeom prst="rect">
            <a:avLst/>
          </a:prstGeom>
        </p:spPr>
      </p:pic>
      <p:sp>
        <p:nvSpPr>
          <p:cNvPr id="9" name="Text Placeholder 7"/>
          <p:cNvSpPr txBox="1">
            <a:spLocks/>
          </p:cNvSpPr>
          <p:nvPr/>
        </p:nvSpPr>
        <p:spPr bwMode="auto">
          <a:xfrm>
            <a:off x="6400800" y="1600200"/>
            <a:ext cx="1828800" cy="9144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FF99"/>
              </a:buClr>
              <a:buSzPct val="125000"/>
              <a:tabLst/>
              <a:defRPr/>
            </a:pPr>
            <a:r>
              <a:rPr kumimoji="0" lang="en-US" sz="2400" i="1"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Bob Davis</a:t>
            </a:r>
          </a:p>
          <a:p>
            <a:pPr marL="342900" marR="0" lvl="0" indent="-342900" algn="l" defTabSz="914400" rtl="0" eaLnBrk="0" fontAlgn="base" latinLnBrk="0" hangingPunct="0">
              <a:lnSpc>
                <a:spcPct val="100000"/>
              </a:lnSpc>
              <a:spcBef>
                <a:spcPct val="20000"/>
              </a:spcBef>
              <a:spcAft>
                <a:spcPct val="0"/>
              </a:spcAft>
              <a:buClr>
                <a:srgbClr val="FFFF99"/>
              </a:buClr>
              <a:buSzPct val="125000"/>
              <a:tabLst/>
              <a:defRPr/>
            </a:pPr>
            <a:r>
              <a:rPr lang="en-US" sz="2400" i="1" kern="0" dirty="0" smtClean="0">
                <a:solidFill>
                  <a:schemeClr val="bg1"/>
                </a:solidFill>
                <a:effectLst>
                  <a:outerShdw blurRad="38100" dist="38100" dir="2700000" algn="tl">
                    <a:srgbClr val="000000">
                      <a:alpha val="43137"/>
                    </a:srgbClr>
                  </a:outerShdw>
                </a:effectLst>
                <a:latin typeface="+mn-lt"/>
              </a:rPr>
              <a:t>Bill Drzal</a:t>
            </a:r>
            <a:endParaRPr kumimoji="0" lang="en-US" sz="2400" i="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10" name="Text Placeholder 7"/>
          <p:cNvSpPr txBox="1">
            <a:spLocks/>
          </p:cNvSpPr>
          <p:nvPr/>
        </p:nvSpPr>
        <p:spPr bwMode="auto">
          <a:xfrm>
            <a:off x="457200" y="4495800"/>
            <a:ext cx="4076700" cy="685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FF99"/>
              </a:buClr>
              <a:buSzPct val="125000"/>
              <a:tabLst/>
              <a:defRPr/>
            </a:pPr>
            <a:r>
              <a:rPr kumimoji="0" lang="en-US" sz="2400" i="1"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Dr</a:t>
            </a:r>
            <a:r>
              <a:rPr lang="en-US" sz="2400" i="1" kern="0" dirty="0" smtClean="0">
                <a:solidFill>
                  <a:schemeClr val="bg1"/>
                </a:solidFill>
                <a:effectLst>
                  <a:outerShdw blurRad="38100" dist="38100" dir="2700000" algn="tl">
                    <a:srgbClr val="000000">
                      <a:alpha val="43137"/>
                    </a:srgbClr>
                  </a:outerShdw>
                </a:effectLst>
                <a:latin typeface="+mn-lt"/>
              </a:rPr>
              <a:t>. Bill Plant</a:t>
            </a:r>
            <a:endParaRPr kumimoji="0" lang="en-US" sz="2400" i="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11" name="Text Placeholder 7"/>
          <p:cNvSpPr txBox="1">
            <a:spLocks/>
          </p:cNvSpPr>
          <p:nvPr/>
        </p:nvSpPr>
        <p:spPr bwMode="auto">
          <a:xfrm>
            <a:off x="4419600" y="5029200"/>
            <a:ext cx="1790700" cy="9144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FF99"/>
              </a:buClr>
              <a:buSzPct val="125000"/>
              <a:tabLst/>
              <a:defRPr/>
            </a:pPr>
            <a:r>
              <a:rPr kumimoji="0" lang="en-US" sz="2400" i="1"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Bob Hainly</a:t>
            </a:r>
          </a:p>
          <a:p>
            <a:pPr marL="342900" marR="0" lvl="0" indent="-342900" algn="l" defTabSz="914400" rtl="0" eaLnBrk="0" fontAlgn="base" latinLnBrk="0" hangingPunct="0">
              <a:lnSpc>
                <a:spcPct val="100000"/>
              </a:lnSpc>
              <a:spcBef>
                <a:spcPct val="20000"/>
              </a:spcBef>
              <a:spcAft>
                <a:spcPct val="0"/>
              </a:spcAft>
              <a:buClr>
                <a:srgbClr val="FFFF99"/>
              </a:buClr>
              <a:buSzPct val="125000"/>
              <a:tabLst/>
              <a:defRPr/>
            </a:pPr>
            <a:r>
              <a:rPr lang="en-US" sz="2400" i="1" kern="0" dirty="0" smtClean="0">
                <a:solidFill>
                  <a:schemeClr val="bg1"/>
                </a:solidFill>
                <a:effectLst>
                  <a:outerShdw blurRad="38100" dist="38100" dir="2700000" algn="tl">
                    <a:srgbClr val="000000">
                      <a:alpha val="43137"/>
                    </a:srgbClr>
                  </a:outerShdw>
                </a:effectLst>
                <a:latin typeface="+mn-lt"/>
              </a:rPr>
              <a:t>Liz Hittle</a:t>
            </a:r>
            <a:endParaRPr kumimoji="0" lang="en-US" sz="2400" i="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12" name="Picture 11" descr="apl.jpg"/>
          <p:cNvPicPr>
            <a:picLocks noChangeAspect="1"/>
          </p:cNvPicPr>
          <p:nvPr/>
        </p:nvPicPr>
        <p:blipFill>
          <a:blip r:embed="rId5" cstate="print"/>
          <a:stretch>
            <a:fillRect/>
          </a:stretch>
        </p:blipFill>
        <p:spPr>
          <a:xfrm>
            <a:off x="457200" y="3505200"/>
            <a:ext cx="7943850" cy="904875"/>
          </a:xfrm>
          <a:prstGeom prst="rect">
            <a:avLst/>
          </a:prstGeom>
        </p:spPr>
      </p:pic>
      <p:pic>
        <p:nvPicPr>
          <p:cNvPr id="13" name="Picture 12" descr="usgs.jpg"/>
          <p:cNvPicPr>
            <a:picLocks noChangeAspect="1"/>
          </p:cNvPicPr>
          <p:nvPr/>
        </p:nvPicPr>
        <p:blipFill>
          <a:blip r:embed="rId6" cstate="print"/>
          <a:stretch>
            <a:fillRect/>
          </a:stretch>
        </p:blipFill>
        <p:spPr>
          <a:xfrm>
            <a:off x="6248400" y="5029200"/>
            <a:ext cx="2273968" cy="914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ady07"/>
          <p:cNvPicPr>
            <a:picLocks noChangeAspect="1" noChangeArrowheads="1"/>
          </p:cNvPicPr>
          <p:nvPr/>
        </p:nvPicPr>
        <p:blipFill>
          <a:blip r:embed="rId3" cstate="print">
            <a:lum contrast="-62000"/>
          </a:blip>
          <a:srcRect/>
          <a:stretch>
            <a:fillRect/>
          </a:stretch>
        </p:blipFill>
        <p:spPr bwMode="auto">
          <a:xfrm>
            <a:off x="0" y="1066800"/>
            <a:ext cx="9179445" cy="7242660"/>
          </a:xfrm>
          <a:prstGeom prst="rect">
            <a:avLst/>
          </a:prstGeom>
          <a:noFill/>
        </p:spPr>
      </p:pic>
      <p:sp>
        <p:nvSpPr>
          <p:cNvPr id="3" name="Content Placeholder 2"/>
          <p:cNvSpPr>
            <a:spLocks noGrp="1"/>
          </p:cNvSpPr>
          <p:nvPr>
            <p:ph idx="1"/>
          </p:nvPr>
        </p:nvSpPr>
        <p:spPr>
          <a:xfrm>
            <a:off x="381000" y="1371600"/>
            <a:ext cx="8305800" cy="5105400"/>
          </a:xfrm>
        </p:spPr>
        <p:txBody>
          <a:bodyPr>
            <a:noAutofit/>
          </a:bodyPr>
          <a:lstStyle/>
          <a:p>
            <a:r>
              <a:rPr lang="en-US" sz="2400" b="0" dirty="0" smtClean="0">
                <a:effectLst>
                  <a:outerShdw blurRad="38100" dist="38100" dir="2700000" algn="tl">
                    <a:srgbClr val="000000">
                      <a:alpha val="43137"/>
                    </a:srgbClr>
                  </a:outerShdw>
                </a:effectLst>
              </a:rPr>
              <a:t>Forecasting peak flows and stage in small to medium-sized watersheds (&lt;200 mi</a:t>
            </a:r>
            <a:r>
              <a:rPr lang="en-US" sz="2400" b="0" baseline="30000" dirty="0" smtClean="0">
                <a:effectLst>
                  <a:outerShdw blurRad="38100" dist="38100" dir="2700000" algn="tl">
                    <a:srgbClr val="000000">
                      <a:alpha val="43137"/>
                    </a:srgbClr>
                  </a:outerShdw>
                </a:effectLst>
              </a:rPr>
              <a:t>2</a:t>
            </a:r>
            <a:r>
              <a:rPr lang="en-US" sz="2400" b="0" dirty="0" smtClean="0">
                <a:effectLst>
                  <a:outerShdw blurRad="38100" dist="38100" dir="2700000" algn="tl">
                    <a:srgbClr val="000000">
                      <a:alpha val="43137"/>
                    </a:srgbClr>
                  </a:outerShdw>
                </a:effectLst>
              </a:rPr>
              <a:t>) can be challenging</a:t>
            </a:r>
          </a:p>
          <a:p>
            <a:r>
              <a:rPr lang="en-US" sz="2400" b="0" dirty="0" smtClean="0">
                <a:effectLst>
                  <a:outerShdw blurRad="38100" dist="38100" dir="2700000" algn="tl">
                    <a:srgbClr val="000000">
                      <a:alpha val="43137"/>
                    </a:srgbClr>
                  </a:outerShdw>
                </a:effectLst>
              </a:rPr>
              <a:t>Results can be catastrophic</a:t>
            </a:r>
          </a:p>
          <a:p>
            <a:pPr marL="231775"/>
            <a:r>
              <a:rPr lang="en-US" sz="2400" b="0" dirty="0" smtClean="0">
                <a:effectLst>
                  <a:outerShdw blurRad="38100" dist="38100" dir="2700000" algn="tl">
                    <a:srgbClr val="000000">
                      <a:alpha val="43137"/>
                    </a:srgbClr>
                  </a:outerShdw>
                </a:effectLst>
              </a:rPr>
              <a:t>Western PA has a long history of regional floods </a:t>
            </a:r>
          </a:p>
          <a:p>
            <a:pPr marL="631825" lvl="2">
              <a:buClr>
                <a:schemeClr val="bg1"/>
              </a:buClr>
              <a:buFont typeface="Arial" pitchFamily="34" charset="0"/>
              <a:buChar char="–"/>
            </a:pPr>
            <a:r>
              <a:rPr lang="en-US" b="0" dirty="0" smtClean="0">
                <a:effectLst>
                  <a:outerShdw blurRad="38100" dist="38100" dir="2700000" algn="tl">
                    <a:srgbClr val="000000">
                      <a:alpha val="43137"/>
                    </a:srgbClr>
                  </a:outerShdw>
                </a:effectLst>
              </a:rPr>
              <a:t>Saint Patrick’s Day Flood (1936)</a:t>
            </a:r>
          </a:p>
          <a:p>
            <a:pPr marL="631825" lvl="2">
              <a:buClr>
                <a:schemeClr val="bg1"/>
              </a:buClr>
              <a:buFont typeface="Arial" pitchFamily="34" charset="0"/>
              <a:buChar char="–"/>
            </a:pPr>
            <a:r>
              <a:rPr lang="en-US" b="0" dirty="0" smtClean="0">
                <a:effectLst>
                  <a:outerShdw blurRad="38100" dist="38100" dir="2700000" algn="tl">
                    <a:srgbClr val="000000">
                      <a:alpha val="43137"/>
                    </a:srgbClr>
                  </a:outerShdw>
                </a:effectLst>
              </a:rPr>
              <a:t>Hurricane Agnes (1972)</a:t>
            </a:r>
          </a:p>
          <a:p>
            <a:pPr marL="631825" lvl="2">
              <a:buClr>
                <a:schemeClr val="bg1"/>
              </a:buClr>
              <a:buFont typeface="Arial" pitchFamily="34" charset="0"/>
              <a:buChar char="–"/>
            </a:pPr>
            <a:r>
              <a:rPr lang="en-US" b="0" dirty="0" smtClean="0">
                <a:effectLst>
                  <a:outerShdw blurRad="38100" dist="38100" dir="2700000" algn="tl">
                    <a:srgbClr val="000000">
                      <a:alpha val="43137"/>
                    </a:srgbClr>
                  </a:outerShdw>
                </a:effectLst>
              </a:rPr>
              <a:t>January flooding  (1996)</a:t>
            </a:r>
          </a:p>
          <a:p>
            <a:pPr marL="631825" lvl="2">
              <a:buClr>
                <a:schemeClr val="bg1"/>
              </a:buClr>
              <a:buFont typeface="Arial" pitchFamily="34" charset="0"/>
              <a:buChar char="–"/>
            </a:pPr>
            <a:r>
              <a:rPr lang="en-US" b="0" dirty="0" smtClean="0">
                <a:effectLst>
                  <a:outerShdw blurRad="38100" dist="38100" dir="2700000" algn="tl">
                    <a:srgbClr val="000000">
                      <a:alpha val="43137"/>
                    </a:srgbClr>
                  </a:outerShdw>
                </a:effectLst>
              </a:rPr>
              <a:t>Hurricanes Fran and Ivan (2004)</a:t>
            </a:r>
          </a:p>
          <a:p>
            <a:pPr marL="631825" lvl="2">
              <a:buClr>
                <a:schemeClr val="bg1"/>
              </a:buClr>
              <a:buFont typeface="Arial" pitchFamily="34" charset="0"/>
              <a:buChar char="–"/>
            </a:pPr>
            <a:r>
              <a:rPr lang="en-US" b="0" dirty="0" smtClean="0">
                <a:effectLst>
                  <a:outerShdw blurRad="38100" dist="38100" dir="2700000" algn="tl">
                    <a:srgbClr val="000000">
                      <a:alpha val="43137"/>
                    </a:srgbClr>
                  </a:outerShdw>
                </a:effectLst>
              </a:rPr>
              <a:t>Localized-watershed flooding</a:t>
            </a:r>
          </a:p>
          <a:p>
            <a:pPr marL="1146175" lvl="4"/>
            <a:r>
              <a:rPr lang="en-US" sz="1600" b="0" dirty="0" smtClean="0">
                <a:effectLst>
                  <a:outerShdw blurRad="38100" dist="38100" dir="2700000" algn="tl">
                    <a:srgbClr val="000000">
                      <a:alpha val="43137"/>
                    </a:srgbClr>
                  </a:outerShdw>
                </a:effectLst>
              </a:rPr>
              <a:t>Pine Creek Watershed (1986) resulted in nine deaths </a:t>
            </a:r>
          </a:p>
          <a:p>
            <a:pPr marL="1146175" lvl="4"/>
            <a:r>
              <a:rPr lang="en-US" sz="1600" b="0" dirty="0" smtClean="0">
                <a:effectLst>
                  <a:outerShdw blurRad="38100" dist="38100" dir="2700000" algn="tl">
                    <a:srgbClr val="000000">
                      <a:alpha val="43137"/>
                    </a:srgbClr>
                  </a:outerShdw>
                </a:effectLst>
              </a:rPr>
              <a:t>Turtle Creek Watershed (1987) resulted in one death </a:t>
            </a:r>
          </a:p>
          <a:p>
            <a:pPr marL="1146175" lvl="4"/>
            <a:r>
              <a:rPr lang="en-US" sz="1600" b="0" dirty="0" smtClean="0">
                <a:effectLst>
                  <a:outerShdw blurRad="38100" dist="38100" dir="2700000" algn="tl">
                    <a:srgbClr val="000000">
                      <a:alpha val="43137"/>
                    </a:srgbClr>
                  </a:outerShdw>
                </a:effectLst>
              </a:rPr>
              <a:t>Girtys Run Watershed</a:t>
            </a:r>
          </a:p>
          <a:p>
            <a:endParaRPr lang="en-US" sz="2000" b="0" dirty="0" smtClean="0"/>
          </a:p>
          <a:p>
            <a:endParaRPr lang="en-US" sz="2400" b="0" dirty="0" smtClean="0"/>
          </a:p>
        </p:txBody>
      </p:sp>
      <p:sp>
        <p:nvSpPr>
          <p:cNvPr id="4" name="Rectangle 2"/>
          <p:cNvSpPr txBox="1">
            <a:spLocks noChangeArrowheads="1"/>
          </p:cNvSpPr>
          <p:nvPr/>
        </p:nvSpPr>
        <p:spPr bwMode="auto">
          <a:xfrm>
            <a:off x="0" y="0"/>
            <a:ext cx="9144000" cy="1096963"/>
          </a:xfrm>
          <a:prstGeom prst="rect">
            <a:avLst/>
          </a:prstGeom>
          <a:solidFill>
            <a:srgbClr val="339966"/>
          </a:solidFill>
          <a:ln w="12700">
            <a:noFill/>
            <a:miter lim="800000"/>
            <a:headEnd/>
            <a:tailEnd/>
          </a:ln>
          <a:effectLst/>
        </p:spPr>
        <p:txBody>
          <a:bodyPr vert="horz" wrap="square" lIns="90488" tIns="44450" rIns="90488" bIns="4445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kern="0" dirty="0" smtClean="0">
                <a:solidFill>
                  <a:schemeClr val="bg1"/>
                </a:solidFill>
                <a:effectLst>
                  <a:outerShdw blurRad="38100" dist="38100" dir="2700000" algn="tl">
                    <a:srgbClr val="000000">
                      <a:alpha val="43137"/>
                    </a:srgbClr>
                  </a:outerShdw>
                </a:effectLst>
                <a:latin typeface="+mj-lt"/>
                <a:ea typeface="+mj-ea"/>
                <a:cs typeface="+mj-cs"/>
              </a:rPr>
              <a:t>Problem Statement</a:t>
            </a:r>
            <a:endParaRPr kumimoji="0" lang="en-US" sz="20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3886200" y="1371600"/>
            <a:ext cx="5029200" cy="3429000"/>
          </a:xfrm>
        </p:spPr>
        <p:txBody>
          <a:bodyPr>
            <a:noAutofit/>
          </a:bodyPr>
          <a:lstStyle/>
          <a:p>
            <a:r>
              <a:rPr lang="en-US" sz="1800" b="0" dirty="0" smtClean="0">
                <a:effectLst>
                  <a:outerShdw blurRad="38100" dist="38100" dir="2700000" algn="tl">
                    <a:srgbClr val="000000">
                      <a:alpha val="43137"/>
                    </a:srgbClr>
                  </a:outerShdw>
                </a:effectLst>
              </a:rPr>
              <a:t>Hydrologic response to extreme-weather events is measured in minutes</a:t>
            </a:r>
          </a:p>
          <a:p>
            <a:r>
              <a:rPr lang="en-US" sz="1800" b="0" dirty="0" smtClean="0">
                <a:effectLst>
                  <a:outerShdw blurRad="38100" dist="38100" dir="2700000" algn="tl">
                    <a:srgbClr val="000000">
                      <a:alpha val="43137"/>
                    </a:srgbClr>
                  </a:outerShdw>
                </a:effectLst>
              </a:rPr>
              <a:t>Volume of water available as DRO is greater, which causes a reduction in T</a:t>
            </a:r>
            <a:r>
              <a:rPr lang="en-US" sz="1800" b="0" baseline="-25000" dirty="0" smtClean="0">
                <a:effectLst>
                  <a:outerShdw blurRad="38100" dist="38100" dir="2700000" algn="tl">
                    <a:srgbClr val="000000">
                      <a:alpha val="43137"/>
                    </a:srgbClr>
                  </a:outerShdw>
                </a:effectLst>
              </a:rPr>
              <a:t>c </a:t>
            </a:r>
            <a:r>
              <a:rPr lang="en-US" sz="1800" b="0" dirty="0" smtClean="0">
                <a:effectLst>
                  <a:outerShdw blurRad="38100" dist="38100" dir="2700000" algn="tl">
                    <a:srgbClr val="000000">
                      <a:alpha val="43137"/>
                    </a:srgbClr>
                  </a:outerShdw>
                </a:effectLst>
              </a:rPr>
              <a:t>and an increase in the timing of peak stage</a:t>
            </a:r>
          </a:p>
          <a:p>
            <a:pPr lvl="1">
              <a:buClr>
                <a:schemeClr val="bg1"/>
              </a:buClr>
              <a:buFont typeface="Arial" pitchFamily="34" charset="0"/>
              <a:buChar char="–"/>
            </a:pPr>
            <a:r>
              <a:rPr lang="en-US" sz="1400" b="0" dirty="0" smtClean="0">
                <a:effectLst>
                  <a:outerShdw blurRad="38100" dist="38100" dir="2700000" algn="tl">
                    <a:srgbClr val="000000">
                      <a:alpha val="43137"/>
                    </a:srgbClr>
                  </a:outerShdw>
                </a:effectLst>
              </a:rPr>
              <a:t>Impervious cover and reduced infiltration</a:t>
            </a:r>
          </a:p>
          <a:p>
            <a:pPr lvl="1">
              <a:buClr>
                <a:schemeClr val="bg1"/>
              </a:buClr>
              <a:buFont typeface="Arial" pitchFamily="34" charset="0"/>
              <a:buChar char="–"/>
            </a:pPr>
            <a:r>
              <a:rPr lang="en-US" sz="1400" b="0" dirty="0" smtClean="0">
                <a:effectLst>
                  <a:outerShdw blurRad="38100" dist="38100" dir="2700000" algn="tl">
                    <a:srgbClr val="000000">
                      <a:alpha val="43137"/>
                    </a:srgbClr>
                  </a:outerShdw>
                </a:effectLst>
              </a:rPr>
              <a:t>Hydraulic efficiencies associated with engineered-storm controls in a sewershed</a:t>
            </a:r>
          </a:p>
          <a:p>
            <a:r>
              <a:rPr lang="en-US" sz="1800" b="0" dirty="0" smtClean="0">
                <a:effectLst>
                  <a:outerShdw blurRad="38100" dist="38100" dir="2700000" algn="tl">
                    <a:srgbClr val="000000">
                      <a:alpha val="43137"/>
                    </a:srgbClr>
                  </a:outerShdw>
                </a:effectLst>
              </a:rPr>
              <a:t>Little time for emergency management agencies and the public to respond</a:t>
            </a:r>
          </a:p>
        </p:txBody>
      </p:sp>
      <p:sp>
        <p:nvSpPr>
          <p:cNvPr id="4" name="Rectangle 2"/>
          <p:cNvSpPr txBox="1">
            <a:spLocks noChangeArrowheads="1"/>
          </p:cNvSpPr>
          <p:nvPr/>
        </p:nvSpPr>
        <p:spPr bwMode="auto">
          <a:xfrm>
            <a:off x="0" y="0"/>
            <a:ext cx="9144000" cy="1096963"/>
          </a:xfrm>
          <a:prstGeom prst="rect">
            <a:avLst/>
          </a:prstGeom>
          <a:solidFill>
            <a:srgbClr val="339966"/>
          </a:solidFill>
          <a:ln w="12700">
            <a:noFill/>
            <a:miter lim="800000"/>
            <a:headEnd/>
            <a:tailEnd/>
          </a:ln>
          <a:effectLst/>
        </p:spPr>
        <p:txBody>
          <a:bodyPr vert="horz" wrap="square" lIns="90488" tIns="44450" rIns="90488" bIns="4445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Why</a:t>
            </a:r>
            <a:r>
              <a:rPr kumimoji="0" lang="en-US" sz="3600" b="0" i="0" u="none" strike="noStrike" kern="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lang="en-US" sz="3600" kern="0" noProof="0" dirty="0" smtClean="0">
                <a:solidFill>
                  <a:schemeClr val="bg1"/>
                </a:solidFill>
                <a:effectLst>
                  <a:outerShdw blurRad="38100" dist="38100" dir="2700000" algn="tl">
                    <a:srgbClr val="000000">
                      <a:alpha val="43137"/>
                    </a:srgbClr>
                  </a:outerShdw>
                </a:effectLst>
                <a:latin typeface="+mj-lt"/>
                <a:ea typeface="+mj-ea"/>
                <a:cs typeface="+mj-cs"/>
              </a:rPr>
              <a:t>Is Forecasting </a:t>
            </a:r>
            <a:r>
              <a:rPr lang="en-US" sz="3600" kern="0" dirty="0" smtClean="0">
                <a:solidFill>
                  <a:schemeClr val="bg1"/>
                </a:solidFill>
                <a:effectLst>
                  <a:outerShdw blurRad="38100" dist="38100" dir="2700000" algn="tl">
                    <a:srgbClr val="000000">
                      <a:alpha val="43137"/>
                    </a:srgbClr>
                  </a:outerShdw>
                </a:effectLst>
                <a:latin typeface="+mj-lt"/>
                <a:ea typeface="+mj-ea"/>
                <a:cs typeface="+mj-cs"/>
              </a:rPr>
              <a:t>P</a:t>
            </a:r>
            <a:r>
              <a:rPr kumimoji="0" lang="en-US" sz="3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roblematic?</a:t>
            </a:r>
            <a:endParaRPr kumimoji="0" lang="en-US" sz="20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pic>
        <p:nvPicPr>
          <p:cNvPr id="359426" name="Picture 3" descr="girtys_20070809"/>
          <p:cNvPicPr>
            <a:picLocks noGrp="1" noChangeAspect="1" noChangeArrowheads="1"/>
          </p:cNvPicPr>
          <p:nvPr>
            <p:ph type="clipArt" sz="half" idx="1"/>
          </p:nvPr>
        </p:nvPicPr>
        <p:blipFill>
          <a:blip r:embed="rId3" cstate="print"/>
          <a:srcRect/>
          <a:stretch>
            <a:fillRect/>
          </a:stretch>
        </p:blipFill>
        <p:spPr bwMode="auto">
          <a:xfrm>
            <a:off x="152400" y="1371600"/>
            <a:ext cx="3648148"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b="0" dirty="0" smtClean="0">
                <a:effectLst>
                  <a:outerShdw blurRad="38100" dist="38100" dir="2700000" algn="tl">
                    <a:srgbClr val="000000">
                      <a:alpha val="43137"/>
                    </a:srgbClr>
                  </a:outerShdw>
                </a:effectLst>
              </a:rPr>
              <a:t>Design and implement a reliable, forecasting and warning system that relies on near-real time tools</a:t>
            </a:r>
          </a:p>
          <a:p>
            <a:pPr lvl="1"/>
            <a:r>
              <a:rPr lang="en-US" sz="2000" b="0" dirty="0" smtClean="0">
                <a:effectLst>
                  <a:outerShdw blurRad="38100" dist="38100" dir="2700000" algn="tl">
                    <a:srgbClr val="000000">
                      <a:alpha val="43137"/>
                    </a:srgbClr>
                  </a:outerShdw>
                </a:effectLst>
              </a:rPr>
              <a:t>Raingage data</a:t>
            </a:r>
          </a:p>
          <a:p>
            <a:pPr lvl="1"/>
            <a:r>
              <a:rPr lang="en-US" sz="2000" b="0" dirty="0" smtClean="0">
                <a:effectLst>
                  <a:outerShdw blurRad="38100" dist="38100" dir="2700000" algn="tl">
                    <a:srgbClr val="000000">
                      <a:alpha val="43137"/>
                    </a:srgbClr>
                  </a:outerShdw>
                </a:effectLst>
              </a:rPr>
              <a:t>Radar-rainfall data (AMBER)</a:t>
            </a:r>
          </a:p>
          <a:p>
            <a:pPr lvl="1"/>
            <a:r>
              <a:rPr lang="en-US" sz="2000" b="0" dirty="0" smtClean="0">
                <a:effectLst>
                  <a:outerShdw blurRad="38100" dist="38100" dir="2700000" algn="tl">
                    <a:srgbClr val="000000">
                      <a:alpha val="43137"/>
                    </a:srgbClr>
                  </a:outerShdw>
                </a:effectLst>
              </a:rPr>
              <a:t>Streamgages</a:t>
            </a:r>
          </a:p>
          <a:p>
            <a:pPr lvl="1"/>
            <a:r>
              <a:rPr lang="en-US" sz="2000" b="0" dirty="0" smtClean="0">
                <a:effectLst>
                  <a:outerShdw blurRad="38100" dist="38100" dir="2700000" algn="tl">
                    <a:srgbClr val="000000">
                      <a:alpha val="43137"/>
                    </a:srgbClr>
                  </a:outerShdw>
                </a:effectLst>
              </a:rPr>
              <a:t>Flood-routing models</a:t>
            </a:r>
          </a:p>
          <a:p>
            <a:pPr lvl="1"/>
            <a:r>
              <a:rPr lang="en-US" sz="2000" b="0" dirty="0" smtClean="0">
                <a:effectLst>
                  <a:outerShdw blurRad="38100" dist="38100" dir="2700000" algn="tl">
                    <a:srgbClr val="000000">
                      <a:alpha val="43137"/>
                    </a:srgbClr>
                  </a:outerShdw>
                </a:effectLst>
              </a:rPr>
              <a:t>Communication network</a:t>
            </a:r>
          </a:p>
        </p:txBody>
      </p:sp>
      <p:sp>
        <p:nvSpPr>
          <p:cNvPr id="4" name="Rectangle 2"/>
          <p:cNvSpPr txBox="1">
            <a:spLocks noChangeArrowheads="1"/>
          </p:cNvSpPr>
          <p:nvPr/>
        </p:nvSpPr>
        <p:spPr bwMode="auto">
          <a:xfrm>
            <a:off x="0" y="0"/>
            <a:ext cx="9144000" cy="1096963"/>
          </a:xfrm>
          <a:prstGeom prst="rect">
            <a:avLst/>
          </a:prstGeom>
          <a:solidFill>
            <a:srgbClr val="339966"/>
          </a:solidFill>
          <a:ln w="12700">
            <a:noFill/>
            <a:miter lim="800000"/>
            <a:headEnd/>
            <a:tailEnd/>
          </a:ln>
          <a:effectLst/>
        </p:spPr>
        <p:txBody>
          <a:bodyPr vert="horz" wrap="square" lIns="90488" tIns="44450" rIns="90488" bIns="4445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kern="0" dirty="0" smtClean="0">
                <a:solidFill>
                  <a:schemeClr val="bg1"/>
                </a:solidFill>
                <a:effectLst>
                  <a:outerShdw blurRad="38100" dist="38100" dir="2700000" algn="tl">
                    <a:srgbClr val="000000">
                      <a:alpha val="43137"/>
                    </a:srgbClr>
                  </a:outerShdw>
                </a:effectLst>
                <a:latin typeface="+mj-lt"/>
                <a:ea typeface="+mj-ea"/>
                <a:cs typeface="+mj-cs"/>
              </a:rPr>
              <a:t>The Objective</a:t>
            </a:r>
            <a:endParaRPr kumimoji="0" lang="en-US" sz="20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1"/>
          </p:nvPr>
        </p:nvSpPr>
        <p:spPr/>
        <p:txBody>
          <a:bodyPr>
            <a:noAutofit/>
          </a:bodyPr>
          <a:lstStyle/>
          <a:p>
            <a:r>
              <a:rPr lang="en-US" sz="2400" b="0" dirty="0" smtClean="0">
                <a:effectLst>
                  <a:outerShdw blurRad="38100" dist="38100" dir="2700000" algn="tl">
                    <a:srgbClr val="000000">
                      <a:alpha val="43137"/>
                    </a:srgbClr>
                  </a:outerShdw>
                </a:effectLst>
              </a:rPr>
              <a:t>Pine Creek Watershed</a:t>
            </a:r>
          </a:p>
          <a:p>
            <a:pPr lvl="1">
              <a:buClr>
                <a:schemeClr val="bg1"/>
              </a:buClr>
              <a:buFont typeface="Arial" pitchFamily="34" charset="0"/>
              <a:buChar char="–"/>
            </a:pPr>
            <a:r>
              <a:rPr lang="en-US" sz="2000" b="0" dirty="0" smtClean="0">
                <a:effectLst>
                  <a:outerShdw blurRad="38100" dist="38100" dir="2700000" algn="tl">
                    <a:srgbClr val="000000">
                      <a:alpha val="43137"/>
                    </a:srgbClr>
                  </a:outerShdw>
                </a:effectLst>
              </a:rPr>
              <a:t>DA 67.3 mi</a:t>
            </a:r>
            <a:r>
              <a:rPr lang="en-US" sz="2000" b="0" baseline="30000" dirty="0" smtClean="0">
                <a:effectLst>
                  <a:outerShdw blurRad="38100" dist="38100" dir="2700000" algn="tl">
                    <a:srgbClr val="000000">
                      <a:alpha val="43137"/>
                    </a:srgbClr>
                  </a:outerShdw>
                </a:effectLst>
              </a:rPr>
              <a:t>2</a:t>
            </a:r>
            <a:r>
              <a:rPr lang="en-US" sz="2000" b="0" dirty="0" smtClean="0">
                <a:effectLst>
                  <a:outerShdw blurRad="38100" dist="38100" dir="2700000" algn="tl">
                    <a:srgbClr val="000000">
                      <a:alpha val="43137"/>
                    </a:srgbClr>
                  </a:outerShdw>
                </a:effectLst>
              </a:rPr>
              <a:t> </a:t>
            </a:r>
          </a:p>
          <a:p>
            <a:pPr lvl="1">
              <a:buClr>
                <a:schemeClr val="bg1"/>
              </a:buClr>
              <a:buFont typeface="Arial" pitchFamily="34" charset="0"/>
              <a:buChar char="–"/>
            </a:pPr>
            <a:r>
              <a:rPr lang="en-US" sz="2000" b="0" dirty="0" smtClean="0">
                <a:effectLst>
                  <a:outerShdw blurRad="38100" dist="38100" dir="2700000" algn="tl">
                    <a:srgbClr val="000000">
                      <a:alpha val="43137"/>
                    </a:srgbClr>
                  </a:outerShdw>
                </a:effectLst>
              </a:rPr>
              <a:t>Mean basin elev 1,120 ft</a:t>
            </a:r>
          </a:p>
          <a:p>
            <a:pPr lvl="1">
              <a:buClr>
                <a:schemeClr val="bg1"/>
              </a:buClr>
              <a:buFont typeface="Arial" pitchFamily="34" charset="0"/>
              <a:buChar char="–"/>
            </a:pPr>
            <a:r>
              <a:rPr lang="en-US" sz="2000" b="0" dirty="0" smtClean="0">
                <a:effectLst>
                  <a:outerShdw blurRad="38100" dist="38100" dir="2700000" algn="tl">
                    <a:srgbClr val="000000">
                      <a:alpha val="43137"/>
                    </a:srgbClr>
                  </a:outerShdw>
                </a:effectLst>
              </a:rPr>
              <a:t>Adjusted basin slope 7.9</a:t>
            </a:r>
          </a:p>
          <a:p>
            <a:r>
              <a:rPr lang="en-US" sz="2400" b="0" dirty="0" smtClean="0">
                <a:effectLst>
                  <a:outerShdw blurRad="38100" dist="38100" dir="2700000" algn="tl">
                    <a:srgbClr val="000000">
                      <a:alpha val="43137"/>
                    </a:srgbClr>
                  </a:outerShdw>
                </a:effectLst>
              </a:rPr>
              <a:t>Girtys Run Watershed</a:t>
            </a:r>
          </a:p>
          <a:p>
            <a:pPr lvl="1">
              <a:buClr>
                <a:schemeClr val="bg1"/>
              </a:buClr>
              <a:buFont typeface="Arial" pitchFamily="34" charset="0"/>
              <a:buChar char="–"/>
            </a:pPr>
            <a:r>
              <a:rPr lang="en-US" sz="2000" b="0" dirty="0" smtClean="0">
                <a:effectLst>
                  <a:outerShdw blurRad="38100" dist="38100" dir="2700000" algn="tl">
                    <a:srgbClr val="000000">
                      <a:alpha val="43137"/>
                    </a:srgbClr>
                  </a:outerShdw>
                </a:effectLst>
              </a:rPr>
              <a:t>DA 13.4 mi</a:t>
            </a:r>
            <a:r>
              <a:rPr lang="en-US" sz="2000" b="0" baseline="30000" dirty="0" smtClean="0">
                <a:effectLst>
                  <a:outerShdw blurRad="38100" dist="38100" dir="2700000" algn="tl">
                    <a:srgbClr val="000000">
                      <a:alpha val="43137"/>
                    </a:srgbClr>
                  </a:outerShdw>
                </a:effectLst>
              </a:rPr>
              <a:t>2</a:t>
            </a:r>
            <a:r>
              <a:rPr lang="en-US" sz="2000" b="0" dirty="0" smtClean="0">
                <a:effectLst>
                  <a:outerShdw blurRad="38100" dist="38100" dir="2700000" algn="tl">
                    <a:srgbClr val="000000">
                      <a:alpha val="43137"/>
                    </a:srgbClr>
                  </a:outerShdw>
                </a:effectLst>
              </a:rPr>
              <a:t> </a:t>
            </a:r>
          </a:p>
          <a:p>
            <a:pPr lvl="1">
              <a:buClr>
                <a:schemeClr val="bg1"/>
              </a:buClr>
              <a:buFont typeface="Arial" pitchFamily="34" charset="0"/>
              <a:buChar char="–"/>
            </a:pPr>
            <a:r>
              <a:rPr lang="en-US" sz="2000" b="0" dirty="0" smtClean="0">
                <a:effectLst>
                  <a:outerShdw blurRad="38100" dist="38100" dir="2700000" algn="tl">
                    <a:srgbClr val="000000">
                      <a:alpha val="43137"/>
                    </a:srgbClr>
                  </a:outerShdw>
                </a:effectLst>
              </a:rPr>
              <a:t>Mean basin elev 1,070 ft</a:t>
            </a:r>
          </a:p>
          <a:p>
            <a:pPr lvl="1">
              <a:buClr>
                <a:schemeClr val="bg1"/>
              </a:buClr>
              <a:buFont typeface="Arial" pitchFamily="34" charset="0"/>
              <a:buChar char="–"/>
            </a:pPr>
            <a:r>
              <a:rPr lang="en-US" sz="2000" b="0" dirty="0" smtClean="0">
                <a:effectLst>
                  <a:outerShdw blurRad="38100" dist="38100" dir="2700000" algn="tl">
                    <a:srgbClr val="000000">
                      <a:alpha val="43137"/>
                    </a:srgbClr>
                  </a:outerShdw>
                </a:effectLst>
              </a:rPr>
              <a:t>Adjusted basin slope 9.7</a:t>
            </a:r>
            <a:endParaRPr lang="en-US" sz="2000" b="0" dirty="0">
              <a:effectLst>
                <a:outerShdw blurRad="38100" dist="38100" dir="2700000" algn="tl">
                  <a:srgbClr val="000000">
                    <a:alpha val="43137"/>
                  </a:srgbClr>
                </a:outerShdw>
              </a:effectLst>
            </a:endParaRPr>
          </a:p>
        </p:txBody>
      </p:sp>
      <p:sp>
        <p:nvSpPr>
          <p:cNvPr id="4" name="Rectangle 2"/>
          <p:cNvSpPr txBox="1">
            <a:spLocks noChangeArrowheads="1"/>
          </p:cNvSpPr>
          <p:nvPr/>
        </p:nvSpPr>
        <p:spPr bwMode="auto">
          <a:xfrm>
            <a:off x="0" y="0"/>
            <a:ext cx="9144000" cy="1096963"/>
          </a:xfrm>
          <a:prstGeom prst="rect">
            <a:avLst/>
          </a:prstGeom>
          <a:solidFill>
            <a:srgbClr val="339966"/>
          </a:solidFill>
          <a:ln w="12700">
            <a:noFill/>
            <a:miter lim="800000"/>
            <a:headEnd/>
            <a:tailEnd/>
          </a:ln>
          <a:effectLst/>
        </p:spPr>
        <p:txBody>
          <a:bodyPr vert="horz" wrap="square" lIns="90488" tIns="44450" rIns="90488" bIns="4445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Study Area</a:t>
            </a:r>
            <a:endParaRPr kumimoji="0" lang="en-US" sz="20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pic>
        <p:nvPicPr>
          <p:cNvPr id="360450" name="Picture 6"/>
          <p:cNvPicPr>
            <a:picLocks noGrp="1" noChangeAspect="1" noChangeArrowheads="1"/>
          </p:cNvPicPr>
          <p:nvPr>
            <p:ph type="clipArt" sz="half" idx="2"/>
          </p:nvPr>
        </p:nvPicPr>
        <p:blipFill>
          <a:blip r:embed="rId3" cstate="print"/>
          <a:srcRect/>
          <a:stretch>
            <a:fillRect/>
          </a:stretch>
        </p:blipFill>
        <p:spPr bwMode="auto">
          <a:xfrm>
            <a:off x="4572000" y="1524000"/>
            <a:ext cx="4076700" cy="29562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305800" cy="1600200"/>
          </a:xfrm>
        </p:spPr>
        <p:txBody>
          <a:bodyPr>
            <a:noAutofit/>
          </a:bodyPr>
          <a:lstStyle/>
          <a:p>
            <a:r>
              <a:rPr lang="en-US" sz="2400" b="0" dirty="0" smtClean="0">
                <a:effectLst>
                  <a:outerShdw blurRad="38100" dist="38100" dir="2700000" algn="tl">
                    <a:srgbClr val="000000">
                      <a:alpha val="43137"/>
                    </a:srgbClr>
                  </a:outerShdw>
                </a:effectLst>
              </a:rPr>
              <a:t>Task 1 Network Design and Operation</a:t>
            </a:r>
          </a:p>
          <a:p>
            <a:pPr lvl="1">
              <a:buClr>
                <a:schemeClr val="bg1"/>
              </a:buClr>
              <a:buFont typeface="Arial" pitchFamily="34" charset="0"/>
              <a:buChar char="–"/>
            </a:pPr>
            <a:r>
              <a:rPr lang="en-US" sz="2000" b="0" dirty="0" smtClean="0">
                <a:effectLst>
                  <a:outerShdw blurRad="38100" dist="38100" dir="2700000" algn="tl">
                    <a:srgbClr val="000000">
                      <a:alpha val="43137"/>
                    </a:srgbClr>
                  </a:outerShdw>
                </a:effectLst>
              </a:rPr>
              <a:t>Subtask 1.1 </a:t>
            </a:r>
            <a:r>
              <a:rPr lang="en-US" sz="2000" b="0" dirty="0" err="1" smtClean="0">
                <a:effectLst>
                  <a:outerShdw blurRad="38100" dist="38100" dir="2700000" algn="tl">
                    <a:srgbClr val="000000">
                      <a:alpha val="43137"/>
                    </a:srgbClr>
                  </a:outerShdw>
                </a:effectLst>
              </a:rPr>
              <a:t>Streamgage</a:t>
            </a:r>
            <a:r>
              <a:rPr lang="en-US" sz="2000" b="0" dirty="0" smtClean="0">
                <a:effectLst>
                  <a:outerShdw blurRad="38100" dist="38100" dir="2700000" algn="tl">
                    <a:srgbClr val="000000">
                      <a:alpha val="43137"/>
                    </a:srgbClr>
                  </a:outerShdw>
                </a:effectLst>
              </a:rPr>
              <a:t> </a:t>
            </a:r>
            <a:r>
              <a:rPr lang="en-US" sz="2000" b="0" dirty="0" err="1" smtClean="0">
                <a:effectLst>
                  <a:outerShdw blurRad="38100" dist="38100" dir="2700000" algn="tl">
                    <a:srgbClr val="000000">
                      <a:alpha val="43137"/>
                    </a:srgbClr>
                  </a:outerShdw>
                </a:effectLst>
              </a:rPr>
              <a:t>Siting</a:t>
            </a:r>
            <a:r>
              <a:rPr lang="en-US" sz="2000" b="0" dirty="0" smtClean="0">
                <a:effectLst>
                  <a:outerShdw blurRad="38100" dist="38100" dir="2700000" algn="tl">
                    <a:srgbClr val="000000">
                      <a:alpha val="43137"/>
                    </a:srgbClr>
                  </a:outerShdw>
                </a:effectLst>
              </a:rPr>
              <a:t> </a:t>
            </a:r>
            <a:r>
              <a:rPr lang="en-US" sz="2000" b="0" dirty="0" smtClean="0">
                <a:effectLst>
                  <a:outerShdw blurRad="38100" dist="38100" dir="2700000" algn="tl">
                    <a:srgbClr val="000000">
                      <a:alpha val="43137"/>
                    </a:srgbClr>
                  </a:outerShdw>
                </a:effectLst>
              </a:rPr>
              <a:t>and </a:t>
            </a:r>
            <a:r>
              <a:rPr lang="en-US" sz="2000" b="0" dirty="0" smtClean="0">
                <a:effectLst>
                  <a:outerShdw blurRad="38100" dist="38100" dir="2700000" algn="tl">
                    <a:srgbClr val="000000">
                      <a:alpha val="43137"/>
                    </a:srgbClr>
                  </a:outerShdw>
                </a:effectLst>
              </a:rPr>
              <a:t>Installation</a:t>
            </a:r>
            <a:endParaRPr lang="en-US" sz="2000" b="0" dirty="0" smtClean="0">
              <a:effectLst>
                <a:outerShdw blurRad="38100" dist="38100" dir="2700000" algn="tl">
                  <a:srgbClr val="000000">
                    <a:alpha val="43137"/>
                  </a:srgbClr>
                </a:outerShdw>
              </a:effectLst>
            </a:endParaRPr>
          </a:p>
          <a:p>
            <a:pPr lvl="1">
              <a:buClr>
                <a:schemeClr val="bg1"/>
              </a:buClr>
              <a:buFont typeface="Arial" pitchFamily="34" charset="0"/>
              <a:buChar char="–"/>
            </a:pPr>
            <a:r>
              <a:rPr lang="en-US" sz="2000" b="0" dirty="0" smtClean="0">
                <a:effectLst>
                  <a:outerShdw blurRad="38100" dist="38100" dir="2700000" algn="tl">
                    <a:srgbClr val="000000">
                      <a:alpha val="43137"/>
                    </a:srgbClr>
                  </a:outerShdw>
                </a:effectLst>
              </a:rPr>
              <a:t>Subtask 1.2 Communication </a:t>
            </a:r>
            <a:r>
              <a:rPr lang="en-US" sz="2000" b="0" dirty="0" smtClean="0">
                <a:effectLst>
                  <a:outerShdw blurRad="38100" dist="38100" dir="2700000" algn="tl">
                    <a:srgbClr val="000000">
                      <a:alpha val="43137"/>
                    </a:srgbClr>
                  </a:outerShdw>
                </a:effectLst>
              </a:rPr>
              <a:t>Network</a:t>
            </a:r>
            <a:endParaRPr lang="en-US" sz="2000" b="0" dirty="0" smtClean="0">
              <a:effectLst>
                <a:outerShdw blurRad="38100" dist="38100" dir="2700000" algn="tl">
                  <a:srgbClr val="000000">
                    <a:alpha val="43137"/>
                  </a:srgbClr>
                </a:outerShdw>
              </a:effectLst>
            </a:endParaRPr>
          </a:p>
          <a:p>
            <a:pPr lvl="1">
              <a:buClr>
                <a:schemeClr val="bg1"/>
              </a:buClr>
              <a:buFont typeface="Arial" pitchFamily="34" charset="0"/>
              <a:buChar char="–"/>
            </a:pPr>
            <a:r>
              <a:rPr lang="en-US" sz="2000" b="0" dirty="0" smtClean="0">
                <a:effectLst>
                  <a:outerShdw blurRad="38100" dist="38100" dir="2700000" algn="tl">
                    <a:srgbClr val="000000">
                      <a:alpha val="43137"/>
                    </a:srgbClr>
                  </a:outerShdw>
                </a:effectLst>
              </a:rPr>
              <a:t>Subtask 1.3 Thresholds and </a:t>
            </a:r>
            <a:r>
              <a:rPr lang="en-US" sz="2000" b="0" dirty="0" smtClean="0">
                <a:effectLst>
                  <a:outerShdw blurRad="38100" dist="38100" dir="2700000" algn="tl">
                    <a:srgbClr val="000000">
                      <a:alpha val="43137"/>
                    </a:srgbClr>
                  </a:outerShdw>
                </a:effectLst>
              </a:rPr>
              <a:t>Data </a:t>
            </a:r>
            <a:r>
              <a:rPr lang="en-US" sz="2000" b="0" dirty="0" smtClean="0">
                <a:effectLst>
                  <a:outerShdw blurRad="38100" dist="38100" dir="2700000" algn="tl">
                    <a:srgbClr val="000000">
                      <a:alpha val="43137"/>
                    </a:srgbClr>
                  </a:outerShdw>
                </a:effectLst>
              </a:rPr>
              <a:t>T</a:t>
            </a:r>
            <a:r>
              <a:rPr lang="en-US" sz="2000" b="0" dirty="0" smtClean="0">
                <a:effectLst>
                  <a:outerShdw blurRad="38100" dist="38100" dir="2700000" algn="tl">
                    <a:srgbClr val="000000">
                      <a:alpha val="43137"/>
                    </a:srgbClr>
                  </a:outerShdw>
                </a:effectLst>
              </a:rPr>
              <a:t>ransmission</a:t>
            </a:r>
            <a:endParaRPr lang="en-US" sz="2400" b="0" dirty="0" smtClean="0">
              <a:effectLst>
                <a:outerShdw blurRad="38100" dist="38100" dir="2700000" algn="tl">
                  <a:srgbClr val="000000">
                    <a:alpha val="43137"/>
                  </a:srgbClr>
                </a:outerShdw>
              </a:effectLst>
            </a:endParaRPr>
          </a:p>
        </p:txBody>
      </p:sp>
      <p:sp>
        <p:nvSpPr>
          <p:cNvPr id="4" name="Rectangle 2"/>
          <p:cNvSpPr txBox="1">
            <a:spLocks noChangeArrowheads="1"/>
          </p:cNvSpPr>
          <p:nvPr/>
        </p:nvSpPr>
        <p:spPr bwMode="auto">
          <a:xfrm>
            <a:off x="0" y="0"/>
            <a:ext cx="9144000" cy="1096963"/>
          </a:xfrm>
          <a:prstGeom prst="rect">
            <a:avLst/>
          </a:prstGeom>
          <a:solidFill>
            <a:srgbClr val="339966"/>
          </a:solidFill>
          <a:ln w="12700">
            <a:noFill/>
            <a:miter lim="800000"/>
            <a:headEnd/>
            <a:tailEnd/>
          </a:ln>
          <a:effectLst/>
        </p:spPr>
        <p:txBody>
          <a:bodyPr vert="horz" wrap="square" lIns="90488" tIns="44450" rIns="90488" bIns="4445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How </a:t>
            </a:r>
            <a:r>
              <a:rPr lang="en-US" sz="3600" kern="0" noProof="0" dirty="0" smtClean="0">
                <a:solidFill>
                  <a:schemeClr val="bg1"/>
                </a:solidFill>
                <a:effectLst>
                  <a:outerShdw blurRad="38100" dist="38100" dir="2700000" algn="tl">
                    <a:srgbClr val="000000">
                      <a:alpha val="43137"/>
                    </a:srgbClr>
                  </a:outerShdw>
                </a:effectLst>
                <a:latin typeface="+mj-lt"/>
                <a:ea typeface="+mj-ea"/>
                <a:cs typeface="+mj-cs"/>
              </a:rPr>
              <a:t>Do We Get There</a:t>
            </a:r>
            <a:r>
              <a:rPr kumimoji="0" lang="en-US" sz="3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a:t>
            </a:r>
            <a:endParaRPr kumimoji="0" lang="en-US" sz="20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6" name="Content Placeholder 2"/>
          <p:cNvSpPr txBox="1">
            <a:spLocks/>
          </p:cNvSpPr>
          <p:nvPr/>
        </p:nvSpPr>
        <p:spPr bwMode="auto">
          <a:xfrm>
            <a:off x="384048" y="3048000"/>
            <a:ext cx="8305800" cy="16002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noAutofit/>
          </a:bodyPr>
          <a:lstStyle/>
          <a:p>
            <a:pPr marL="342900" marR="0" lvl="0" indent="-342900" algn="l" defTabSz="914400" rtl="0" eaLnBrk="0" fontAlgn="base" latinLnBrk="0" hangingPunct="0">
              <a:lnSpc>
                <a:spcPct val="100000"/>
              </a:lnSpc>
              <a:spcBef>
                <a:spcPct val="20000"/>
              </a:spcBef>
              <a:spcAft>
                <a:spcPct val="0"/>
              </a:spcAft>
              <a:buClr>
                <a:srgbClr val="FFFF99"/>
              </a:buClr>
              <a:buSzPct val="125000"/>
              <a:buFont typeface="Wingdings" pitchFamily="2" charset="2"/>
              <a:buChar char="§"/>
              <a:tabLst/>
              <a:defRPr/>
            </a:pPr>
            <a:r>
              <a:rPr kumimoji="0" lang="en-US" sz="24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Task 2 Flood-forecasting </a:t>
            </a:r>
            <a:r>
              <a:rPr kumimoji="0" lang="en-US" sz="24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Model</a:t>
            </a:r>
            <a:endParaRPr kumimoji="0" lang="en-US" sz="24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crad"/>
          <p:cNvPicPr>
            <a:picLocks noChangeAspect="1" noChangeArrowheads="1"/>
          </p:cNvPicPr>
          <p:nvPr/>
        </p:nvPicPr>
        <p:blipFill>
          <a:blip r:embed="rId3" cstate="print"/>
          <a:srcRect/>
          <a:stretch>
            <a:fillRect/>
          </a:stretch>
        </p:blipFill>
        <p:spPr bwMode="auto">
          <a:xfrm>
            <a:off x="3429000" y="1295400"/>
            <a:ext cx="2209800" cy="1476269"/>
          </a:xfrm>
          <a:prstGeom prst="rect">
            <a:avLst/>
          </a:prstGeom>
          <a:noFill/>
        </p:spPr>
      </p:pic>
      <p:pic>
        <p:nvPicPr>
          <p:cNvPr id="20" name="Picture 19" descr="Picture 017.jpg"/>
          <p:cNvPicPr>
            <a:picLocks noChangeAspect="1"/>
          </p:cNvPicPr>
          <p:nvPr/>
        </p:nvPicPr>
        <p:blipFill>
          <a:blip r:embed="rId4" cstate="print"/>
          <a:stretch>
            <a:fillRect/>
          </a:stretch>
        </p:blipFill>
        <p:spPr>
          <a:xfrm>
            <a:off x="5943600" y="2057400"/>
            <a:ext cx="2362200" cy="3149600"/>
          </a:xfrm>
          <a:prstGeom prst="rect">
            <a:avLst/>
          </a:prstGeom>
        </p:spPr>
      </p:pic>
      <p:pic>
        <p:nvPicPr>
          <p:cNvPr id="18" name="Picture 4" descr="john"/>
          <p:cNvPicPr>
            <a:picLocks noChangeAspect="1" noChangeArrowheads="1"/>
          </p:cNvPicPr>
          <p:nvPr/>
        </p:nvPicPr>
        <p:blipFill>
          <a:blip r:embed="rId5" cstate="print"/>
          <a:srcRect/>
          <a:stretch>
            <a:fillRect/>
          </a:stretch>
        </p:blipFill>
        <p:spPr bwMode="auto">
          <a:xfrm>
            <a:off x="685800" y="2514600"/>
            <a:ext cx="2578528" cy="2057400"/>
          </a:xfrm>
          <a:prstGeom prst="rect">
            <a:avLst/>
          </a:prstGeom>
          <a:noFill/>
          <a:ln w="12700">
            <a:noFill/>
            <a:miter lim="800000"/>
            <a:headEnd/>
            <a:tailEnd/>
          </a:ln>
          <a:effectLst/>
        </p:spPr>
      </p:pic>
      <p:pic>
        <p:nvPicPr>
          <p:cNvPr id="15" name="Picture 14" descr="Rowland1.jpg"/>
          <p:cNvPicPr>
            <a:picLocks noChangeAspect="1"/>
          </p:cNvPicPr>
          <p:nvPr/>
        </p:nvPicPr>
        <p:blipFill>
          <a:blip r:embed="rId6" cstate="print"/>
          <a:stretch>
            <a:fillRect/>
          </a:stretch>
        </p:blipFill>
        <p:spPr>
          <a:xfrm>
            <a:off x="3410712" y="3581400"/>
            <a:ext cx="2295525" cy="3060700"/>
          </a:xfrm>
          <a:prstGeom prst="rect">
            <a:avLst/>
          </a:prstGeom>
        </p:spPr>
      </p:pic>
      <p:sp>
        <p:nvSpPr>
          <p:cNvPr id="272394" name="Rectangle 10"/>
          <p:cNvSpPr>
            <a:spLocks noChangeArrowheads="1"/>
          </p:cNvSpPr>
          <p:nvPr/>
        </p:nvSpPr>
        <p:spPr bwMode="auto">
          <a:xfrm>
            <a:off x="5715000" y="6172200"/>
            <a:ext cx="2286000" cy="457200"/>
          </a:xfrm>
          <a:prstGeom prst="rect">
            <a:avLst/>
          </a:prstGeom>
          <a:noFill/>
          <a:ln w="9525">
            <a:noFill/>
            <a:miter lim="800000"/>
            <a:headEnd/>
            <a:tailEnd/>
          </a:ln>
          <a:effectLst/>
        </p:spPr>
        <p:txBody>
          <a:bodyPr/>
          <a:lstStyle/>
          <a:p>
            <a:pPr marL="533400" indent="-533400" algn="l">
              <a:lnSpc>
                <a:spcPct val="90000"/>
              </a:lnSpc>
              <a:spcBef>
                <a:spcPct val="20000"/>
              </a:spcBef>
              <a:buClr>
                <a:schemeClr val="tx1"/>
              </a:buClr>
            </a:pPr>
            <a:r>
              <a:rPr lang="en-US" sz="1800" baseline="0" dirty="0" smtClean="0">
                <a:solidFill>
                  <a:schemeClr val="bg1"/>
                </a:solidFill>
                <a:effectLst>
                  <a:outerShdw blurRad="38100" dist="38100" dir="2700000" algn="tl">
                    <a:srgbClr val="000000"/>
                  </a:outerShdw>
                </a:effectLst>
                <a:latin typeface="Tempus Sans ITC" pitchFamily="82" charset="0"/>
                <a:cs typeface="Times New Roman" pitchFamily="18" charset="0"/>
              </a:rPr>
              <a:t>Stage</a:t>
            </a:r>
            <a:r>
              <a:rPr lang="en-US" sz="1800" dirty="0" smtClean="0">
                <a:solidFill>
                  <a:schemeClr val="bg1"/>
                </a:solidFill>
                <a:effectLst>
                  <a:outerShdw blurRad="38100" dist="38100" dir="2700000" algn="tl">
                    <a:srgbClr val="000000"/>
                  </a:outerShdw>
                </a:effectLst>
                <a:latin typeface="Tempus Sans ITC" pitchFamily="82" charset="0"/>
                <a:cs typeface="Times New Roman" pitchFamily="18" charset="0"/>
              </a:rPr>
              <a:t> Thresholds</a:t>
            </a:r>
            <a:endParaRPr lang="en-US" sz="1800" baseline="0" dirty="0">
              <a:solidFill>
                <a:schemeClr val="bg1"/>
              </a:solidFill>
              <a:effectLst>
                <a:outerShdw blurRad="38100" dist="38100" dir="2700000" algn="tl">
                  <a:srgbClr val="000000"/>
                </a:outerShdw>
              </a:effectLst>
              <a:latin typeface="Tempus Sans ITC" pitchFamily="82" charset="0"/>
            </a:endParaRPr>
          </a:p>
        </p:txBody>
      </p:sp>
      <p:sp>
        <p:nvSpPr>
          <p:cNvPr id="272396" name="Rectangle 12"/>
          <p:cNvSpPr>
            <a:spLocks noChangeArrowheads="1"/>
          </p:cNvSpPr>
          <p:nvPr/>
        </p:nvSpPr>
        <p:spPr bwMode="auto">
          <a:xfrm>
            <a:off x="5715000" y="1295400"/>
            <a:ext cx="1371600" cy="457200"/>
          </a:xfrm>
          <a:prstGeom prst="rect">
            <a:avLst/>
          </a:prstGeom>
          <a:noFill/>
          <a:ln w="9525">
            <a:noFill/>
            <a:miter lim="800000"/>
            <a:headEnd/>
            <a:tailEnd/>
          </a:ln>
          <a:effectLst/>
        </p:spPr>
        <p:txBody>
          <a:bodyPr/>
          <a:lstStyle/>
          <a:p>
            <a:pPr marL="533400" indent="-533400" algn="l">
              <a:lnSpc>
                <a:spcPct val="90000"/>
              </a:lnSpc>
              <a:spcBef>
                <a:spcPct val="20000"/>
              </a:spcBef>
              <a:buClr>
                <a:schemeClr val="tx1"/>
              </a:buClr>
            </a:pPr>
            <a:r>
              <a:rPr lang="en-US" sz="1800" dirty="0" smtClean="0">
                <a:solidFill>
                  <a:schemeClr val="bg1"/>
                </a:solidFill>
                <a:effectLst>
                  <a:outerShdw blurRad="38100" dist="38100" dir="2700000" algn="tl">
                    <a:srgbClr val="000000"/>
                  </a:outerShdw>
                </a:effectLst>
                <a:latin typeface="Tempus Sans ITC" pitchFamily="82" charset="0"/>
                <a:cs typeface="Times New Roman" pitchFamily="18" charset="0"/>
              </a:rPr>
              <a:t>WSR-88</a:t>
            </a:r>
            <a:endParaRPr lang="en-US" sz="1800" baseline="0" dirty="0">
              <a:solidFill>
                <a:schemeClr val="bg1"/>
              </a:solidFill>
              <a:effectLst>
                <a:outerShdw blurRad="38100" dist="38100" dir="2700000" algn="tl">
                  <a:srgbClr val="000000"/>
                </a:outerShdw>
              </a:effectLst>
              <a:latin typeface="Tempus Sans ITC" pitchFamily="82" charset="0"/>
            </a:endParaRPr>
          </a:p>
        </p:txBody>
      </p:sp>
      <p:sp>
        <p:nvSpPr>
          <p:cNvPr id="272416" name="Rectangle 32"/>
          <p:cNvSpPr>
            <a:spLocks noChangeArrowheads="1"/>
          </p:cNvSpPr>
          <p:nvPr/>
        </p:nvSpPr>
        <p:spPr bwMode="auto">
          <a:xfrm>
            <a:off x="685800" y="4648200"/>
            <a:ext cx="2286000" cy="457200"/>
          </a:xfrm>
          <a:prstGeom prst="rect">
            <a:avLst/>
          </a:prstGeom>
          <a:noFill/>
          <a:ln w="9525">
            <a:noFill/>
            <a:miter lim="800000"/>
            <a:headEnd/>
            <a:tailEnd/>
          </a:ln>
          <a:effectLst/>
        </p:spPr>
        <p:txBody>
          <a:bodyPr/>
          <a:lstStyle/>
          <a:p>
            <a:pPr marL="533400" indent="-533400" algn="l">
              <a:lnSpc>
                <a:spcPct val="90000"/>
              </a:lnSpc>
              <a:spcBef>
                <a:spcPct val="20000"/>
              </a:spcBef>
              <a:buClr>
                <a:schemeClr val="tx1"/>
              </a:buClr>
            </a:pPr>
            <a:r>
              <a:rPr lang="en-US" sz="1800" baseline="0" dirty="0" smtClean="0">
                <a:solidFill>
                  <a:schemeClr val="bg1"/>
                </a:solidFill>
                <a:effectLst>
                  <a:outerShdw blurRad="38100" dist="38100" dir="2700000" algn="tl">
                    <a:srgbClr val="000000"/>
                  </a:outerShdw>
                </a:effectLst>
                <a:latin typeface="Tempus Sans ITC" pitchFamily="82" charset="0"/>
                <a:cs typeface="Times New Roman" pitchFamily="18" charset="0"/>
              </a:rPr>
              <a:t>Floodwave</a:t>
            </a:r>
            <a:r>
              <a:rPr lang="en-US" sz="1800" dirty="0" smtClean="0">
                <a:solidFill>
                  <a:schemeClr val="bg1"/>
                </a:solidFill>
                <a:effectLst>
                  <a:outerShdw blurRad="38100" dist="38100" dir="2700000" algn="tl">
                    <a:srgbClr val="000000"/>
                  </a:outerShdw>
                </a:effectLst>
                <a:latin typeface="Tempus Sans ITC" pitchFamily="82" charset="0"/>
                <a:cs typeface="Times New Roman" pitchFamily="18" charset="0"/>
              </a:rPr>
              <a:t> Routing</a:t>
            </a:r>
            <a:endParaRPr lang="en-US" sz="1800" baseline="0" dirty="0">
              <a:solidFill>
                <a:schemeClr val="bg1"/>
              </a:solidFill>
              <a:effectLst>
                <a:outerShdw blurRad="38100" dist="38100" dir="2700000" algn="tl">
                  <a:srgbClr val="000000"/>
                </a:outerShdw>
              </a:effectLst>
              <a:latin typeface="Tempus Sans ITC" pitchFamily="82" charset="0"/>
            </a:endParaRPr>
          </a:p>
        </p:txBody>
      </p:sp>
      <p:sp>
        <p:nvSpPr>
          <p:cNvPr id="272420" name="Oval 36"/>
          <p:cNvSpPr>
            <a:spLocks noChangeAspect="1" noChangeArrowheads="1"/>
          </p:cNvSpPr>
          <p:nvPr/>
        </p:nvSpPr>
        <p:spPr bwMode="auto">
          <a:xfrm>
            <a:off x="2667000" y="1600200"/>
            <a:ext cx="3656013" cy="3656013"/>
          </a:xfrm>
          <a:prstGeom prst="ellipse">
            <a:avLst/>
          </a:prstGeom>
          <a:solidFill>
            <a:srgbClr val="99CC00">
              <a:alpha val="50000"/>
            </a:srgbClr>
          </a:solidFill>
          <a:ln w="9525">
            <a:solidFill>
              <a:schemeClr val="tx1"/>
            </a:solidFill>
            <a:round/>
            <a:headEnd/>
            <a:tailEnd/>
          </a:ln>
          <a:effectLst/>
        </p:spPr>
        <p:txBody>
          <a:bodyPr wrap="none" anchor="ctr"/>
          <a:lstStyle/>
          <a:p>
            <a:endParaRPr lang="en-US" dirty="0"/>
          </a:p>
        </p:txBody>
      </p:sp>
      <p:sp>
        <p:nvSpPr>
          <p:cNvPr id="272387" name="Rectangle 3"/>
          <p:cNvSpPr>
            <a:spLocks noGrp="1" noChangeArrowheads="1"/>
          </p:cNvSpPr>
          <p:nvPr>
            <p:ph type="body" sz="half" idx="2"/>
          </p:nvPr>
        </p:nvSpPr>
        <p:spPr>
          <a:xfrm>
            <a:off x="2474913" y="2816225"/>
            <a:ext cx="4033837" cy="754063"/>
          </a:xfrm>
        </p:spPr>
        <p:txBody>
          <a:bodyPr/>
          <a:lstStyle/>
          <a:p>
            <a:pPr marL="533400" indent="-533400" algn="ctr">
              <a:buClr>
                <a:schemeClr val="tx1"/>
              </a:buClr>
              <a:buFontTx/>
              <a:buNone/>
            </a:pPr>
            <a:r>
              <a:rPr lang="en-US" sz="2000" dirty="0">
                <a:solidFill>
                  <a:srgbClr val="000099"/>
                </a:solidFill>
                <a:latin typeface="Trebuchet MS"/>
                <a:cs typeface="Times New Roman" pitchFamily="18" charset="0"/>
              </a:rPr>
              <a:t>“</a:t>
            </a:r>
            <a:r>
              <a:rPr lang="en-US" sz="2000" dirty="0">
                <a:solidFill>
                  <a:srgbClr val="000099"/>
                </a:solidFill>
                <a:cs typeface="Times New Roman" pitchFamily="18" charset="0"/>
              </a:rPr>
              <a:t>Actual</a:t>
            </a:r>
            <a:r>
              <a:rPr lang="en-US" sz="2000" dirty="0">
                <a:solidFill>
                  <a:srgbClr val="000099"/>
                </a:solidFill>
                <a:latin typeface="Trebuchet MS"/>
                <a:cs typeface="Times New Roman" pitchFamily="18" charset="0"/>
              </a:rPr>
              <a:t>”</a:t>
            </a:r>
            <a:r>
              <a:rPr lang="en-US" sz="2000" dirty="0">
                <a:solidFill>
                  <a:srgbClr val="000099"/>
                </a:solidFill>
                <a:cs typeface="Times New Roman" pitchFamily="18" charset="0"/>
              </a:rPr>
              <a:t> </a:t>
            </a:r>
            <a:r>
              <a:rPr lang="en-US" sz="2000" dirty="0" smtClean="0">
                <a:solidFill>
                  <a:srgbClr val="000099"/>
                </a:solidFill>
                <a:cs typeface="Times New Roman" pitchFamily="18" charset="0"/>
              </a:rPr>
              <a:t>Peak Stage and Discharge</a:t>
            </a:r>
            <a:endParaRPr lang="en-US" sz="2000" dirty="0">
              <a:solidFill>
                <a:srgbClr val="000099"/>
              </a:solidFill>
            </a:endParaRPr>
          </a:p>
        </p:txBody>
      </p:sp>
      <p:sp>
        <p:nvSpPr>
          <p:cNvPr id="272422" name="Rectangle 38"/>
          <p:cNvSpPr>
            <a:spLocks noChangeArrowheads="1"/>
          </p:cNvSpPr>
          <p:nvPr/>
        </p:nvSpPr>
        <p:spPr bwMode="auto">
          <a:xfrm>
            <a:off x="5791200" y="5257800"/>
            <a:ext cx="2590800" cy="457200"/>
          </a:xfrm>
          <a:prstGeom prst="rect">
            <a:avLst/>
          </a:prstGeom>
          <a:noFill/>
          <a:ln w="9525">
            <a:noFill/>
            <a:miter lim="800000"/>
            <a:headEnd/>
            <a:tailEnd/>
          </a:ln>
          <a:effectLst/>
        </p:spPr>
        <p:txBody>
          <a:bodyPr/>
          <a:lstStyle/>
          <a:p>
            <a:pPr marL="533400" indent="-533400" algn="r">
              <a:lnSpc>
                <a:spcPct val="90000"/>
              </a:lnSpc>
              <a:spcBef>
                <a:spcPct val="20000"/>
              </a:spcBef>
              <a:buClr>
                <a:schemeClr val="tx1"/>
              </a:buClr>
            </a:pPr>
            <a:r>
              <a:rPr lang="en-US" sz="1800" baseline="0" dirty="0" smtClean="0">
                <a:solidFill>
                  <a:schemeClr val="bg1"/>
                </a:solidFill>
                <a:effectLst>
                  <a:outerShdw blurRad="38100" dist="38100" dir="2700000" algn="tl">
                    <a:srgbClr val="000000"/>
                  </a:outerShdw>
                </a:effectLst>
                <a:latin typeface="Tempus Sans ITC" pitchFamily="82" charset="0"/>
              </a:rPr>
              <a:t>Surfacewater</a:t>
            </a:r>
            <a:r>
              <a:rPr lang="en-US" sz="1800" dirty="0" smtClean="0">
                <a:solidFill>
                  <a:schemeClr val="bg1"/>
                </a:solidFill>
                <a:effectLst>
                  <a:outerShdw blurRad="38100" dist="38100" dir="2700000" algn="tl">
                    <a:srgbClr val="000000"/>
                  </a:outerShdw>
                </a:effectLst>
                <a:latin typeface="Tempus Sans ITC" pitchFamily="82" charset="0"/>
              </a:rPr>
              <a:t> Velocity</a:t>
            </a:r>
            <a:endParaRPr lang="en-US" sz="1800" baseline="0" dirty="0">
              <a:solidFill>
                <a:schemeClr val="bg1"/>
              </a:solidFill>
              <a:effectLst>
                <a:outerShdw blurRad="38100" dist="38100" dir="2700000" algn="tl">
                  <a:srgbClr val="000000"/>
                </a:outerShdw>
              </a:effectLst>
              <a:latin typeface="Tempus Sans ITC" pitchFamily="82" charset="0"/>
            </a:endParaRPr>
          </a:p>
        </p:txBody>
      </p:sp>
      <p:sp>
        <p:nvSpPr>
          <p:cNvPr id="13" name="Rectangle 2"/>
          <p:cNvSpPr>
            <a:spLocks noChangeArrowheads="1"/>
          </p:cNvSpPr>
          <p:nvPr/>
        </p:nvSpPr>
        <p:spPr bwMode="auto">
          <a:xfrm>
            <a:off x="0" y="0"/>
            <a:ext cx="9144000" cy="1096963"/>
          </a:xfrm>
          <a:prstGeom prst="rect">
            <a:avLst/>
          </a:prstGeom>
          <a:solidFill>
            <a:srgbClr val="339966"/>
          </a:solidFill>
          <a:ln w="12700">
            <a:noFill/>
            <a:miter lim="800000"/>
            <a:headEnd/>
            <a:tailEnd/>
          </a:ln>
          <a:effectLst/>
        </p:spPr>
        <p:txBody>
          <a:bodyPr lIns="90488" tIns="44450" rIns="90488" bIns="44450" anchor="ctr"/>
          <a:lstStyle/>
          <a:p>
            <a:r>
              <a:rPr lang="en-US" sz="3600" dirty="0" smtClean="0">
                <a:solidFill>
                  <a:schemeClr val="bg1"/>
                </a:solidFill>
                <a:effectLst>
                  <a:outerShdw blurRad="38100" dist="38100" dir="2700000" algn="tl">
                    <a:srgbClr val="000000">
                      <a:alpha val="43137"/>
                    </a:srgbClr>
                  </a:outerShdw>
                </a:effectLst>
              </a:rPr>
              <a:t>Proof-of-Concept</a:t>
            </a:r>
            <a:endParaRPr lang="en-US" sz="36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4419600" cy="4724400"/>
          </a:xfrm>
        </p:spPr>
        <p:txBody>
          <a:bodyPr>
            <a:noAutofit/>
          </a:bodyPr>
          <a:lstStyle/>
          <a:p>
            <a:r>
              <a:rPr lang="en-US" sz="1400" b="0" kern="1200" dirty="0" smtClean="0">
                <a:effectLst>
                  <a:outerShdw blurRad="38100" dist="38100" dir="2700000" algn="tl">
                    <a:srgbClr val="000000">
                      <a:alpha val="43137"/>
                    </a:srgbClr>
                  </a:outerShdw>
                </a:effectLst>
                <a:cs typeface="Segoe UI" pitchFamily="34" charset="0"/>
              </a:rPr>
              <a:t>Identify candidate sites as a function of basin hydrology and demographics using GIS</a:t>
            </a:r>
          </a:p>
          <a:p>
            <a:pPr lvl="1">
              <a:buClr>
                <a:schemeClr val="bg1"/>
              </a:buClr>
              <a:buFont typeface="Arial" pitchFamily="34" charset="0"/>
              <a:buChar char="–"/>
            </a:pPr>
            <a:r>
              <a:rPr lang="en-US" sz="1200" b="0" kern="1200" dirty="0" smtClean="0">
                <a:effectLst>
                  <a:outerShdw blurRad="38100" dist="38100" dir="2700000" algn="tl">
                    <a:srgbClr val="000000">
                      <a:alpha val="43137"/>
                    </a:srgbClr>
                  </a:outerShdw>
                </a:effectLst>
                <a:cs typeface="Segoe UI" pitchFamily="34" charset="0"/>
              </a:rPr>
              <a:t>Downstream </a:t>
            </a:r>
          </a:p>
          <a:p>
            <a:pPr lvl="2"/>
            <a:r>
              <a:rPr lang="en-US" sz="1200" b="0" kern="1200" dirty="0" smtClean="0">
                <a:effectLst>
                  <a:outerShdw blurRad="38100" dist="38100" dir="2700000" algn="tl">
                    <a:srgbClr val="000000">
                      <a:alpha val="43137"/>
                    </a:srgbClr>
                  </a:outerShdw>
                </a:effectLst>
                <a:cs typeface="Segoe UI" pitchFamily="34" charset="0"/>
              </a:rPr>
              <a:t>Tributary confluences</a:t>
            </a:r>
          </a:p>
          <a:p>
            <a:pPr lvl="2"/>
            <a:r>
              <a:rPr lang="en-US" sz="1200" b="0" kern="1200" dirty="0" smtClean="0">
                <a:effectLst>
                  <a:outerShdw blurRad="38100" dist="38100" dir="2700000" algn="tl">
                    <a:srgbClr val="000000">
                      <a:alpha val="43137"/>
                    </a:srgbClr>
                  </a:outerShdw>
                </a:effectLst>
                <a:cs typeface="Segoe UI" pitchFamily="34" charset="0"/>
              </a:rPr>
              <a:t>Impervious cover</a:t>
            </a:r>
          </a:p>
          <a:p>
            <a:pPr lvl="2"/>
            <a:r>
              <a:rPr lang="en-US" sz="1200" b="0" kern="1200" dirty="0" smtClean="0">
                <a:effectLst>
                  <a:outerShdw blurRad="38100" dist="38100" dir="2700000" algn="tl">
                    <a:srgbClr val="000000">
                      <a:alpha val="43137"/>
                    </a:srgbClr>
                  </a:outerShdw>
                </a:effectLst>
                <a:cs typeface="Segoe UI" pitchFamily="34" charset="0"/>
              </a:rPr>
              <a:t>Land type dominated by rapid-runoff</a:t>
            </a:r>
          </a:p>
          <a:p>
            <a:pPr lvl="2"/>
            <a:r>
              <a:rPr lang="en-US" sz="1200" b="0" kern="1200" dirty="0" smtClean="0">
                <a:effectLst>
                  <a:outerShdw blurRad="38100" dist="38100" dir="2700000" algn="tl">
                    <a:srgbClr val="000000">
                      <a:alpha val="43137"/>
                    </a:srgbClr>
                  </a:outerShdw>
                </a:effectLst>
                <a:cs typeface="Segoe UI" pitchFamily="34" charset="0"/>
              </a:rPr>
              <a:t>Engineered structures, drainage, sewers</a:t>
            </a:r>
          </a:p>
          <a:p>
            <a:pPr lvl="2"/>
            <a:r>
              <a:rPr lang="en-US" sz="1200" b="0" kern="1200" dirty="0" smtClean="0">
                <a:effectLst>
                  <a:outerShdw blurRad="38100" dist="38100" dir="2700000" algn="tl">
                    <a:srgbClr val="000000">
                      <a:alpha val="43137"/>
                    </a:srgbClr>
                  </a:outerShdw>
                </a:effectLst>
                <a:cs typeface="Segoe UI" pitchFamily="34" charset="0"/>
              </a:rPr>
              <a:t>Minimum T</a:t>
            </a:r>
            <a:r>
              <a:rPr lang="en-US" sz="1200" b="0" kern="1200" baseline="-25000" dirty="0" smtClean="0">
                <a:effectLst>
                  <a:outerShdw blurRad="38100" dist="38100" dir="2700000" algn="tl">
                    <a:srgbClr val="000000">
                      <a:alpha val="43137"/>
                    </a:srgbClr>
                  </a:outerShdw>
                </a:effectLst>
                <a:cs typeface="Segoe UI" pitchFamily="34" charset="0"/>
              </a:rPr>
              <a:t>c</a:t>
            </a:r>
          </a:p>
          <a:p>
            <a:pPr lvl="1">
              <a:buClr>
                <a:schemeClr val="bg1"/>
              </a:buClr>
              <a:buFont typeface="Arial" pitchFamily="34" charset="0"/>
              <a:buChar char="–"/>
            </a:pPr>
            <a:r>
              <a:rPr lang="en-US" sz="1200" b="0" kern="1200" dirty="0" smtClean="0">
                <a:effectLst>
                  <a:outerShdw blurRad="38100" dist="38100" dir="2700000" algn="tl">
                    <a:srgbClr val="000000">
                      <a:alpha val="43137"/>
                    </a:srgbClr>
                  </a:outerShdw>
                </a:effectLst>
                <a:cs typeface="Segoe UI" pitchFamily="34" charset="0"/>
              </a:rPr>
              <a:t>Upstream</a:t>
            </a:r>
          </a:p>
          <a:p>
            <a:pPr lvl="2"/>
            <a:r>
              <a:rPr lang="en-US" sz="1200" b="0" kern="1200" dirty="0" smtClean="0">
                <a:effectLst>
                  <a:outerShdw blurRad="38100" dist="38100" dir="2700000" algn="tl">
                    <a:srgbClr val="000000">
                      <a:alpha val="43137"/>
                    </a:srgbClr>
                  </a:outerShdw>
                </a:effectLst>
                <a:cs typeface="Segoe UI" pitchFamily="34" charset="0"/>
              </a:rPr>
              <a:t>Contractions (bridge openings or culverts)</a:t>
            </a:r>
          </a:p>
          <a:p>
            <a:pPr lvl="2"/>
            <a:r>
              <a:rPr lang="en-US" sz="1200" b="0" kern="1200" dirty="0" smtClean="0">
                <a:effectLst>
                  <a:outerShdw blurRad="38100" dist="38100" dir="2700000" algn="tl">
                    <a:srgbClr val="000000">
                      <a:alpha val="43137"/>
                    </a:srgbClr>
                  </a:outerShdw>
                </a:effectLst>
                <a:cs typeface="Segoe UI" pitchFamily="34" charset="0"/>
              </a:rPr>
              <a:t>Backwater</a:t>
            </a:r>
          </a:p>
          <a:p>
            <a:pPr lvl="2"/>
            <a:r>
              <a:rPr lang="en-US" sz="1200" b="0" kern="1200" dirty="0" smtClean="0">
                <a:effectLst>
                  <a:outerShdw blurRad="38100" dist="38100" dir="2700000" algn="tl">
                    <a:srgbClr val="000000">
                      <a:alpha val="43137"/>
                    </a:srgbClr>
                  </a:outerShdw>
                </a:effectLst>
                <a:cs typeface="Segoe UI" pitchFamily="34" charset="0"/>
              </a:rPr>
              <a:t>Populated and frequently flooded areas</a:t>
            </a:r>
          </a:p>
          <a:p>
            <a:pPr lvl="1">
              <a:buClr>
                <a:schemeClr val="bg1"/>
              </a:buClr>
              <a:buFont typeface="Arial" pitchFamily="34" charset="0"/>
              <a:buChar char="–"/>
            </a:pPr>
            <a:r>
              <a:rPr lang="en-US" sz="1200" b="0" kern="1200" dirty="0" smtClean="0">
                <a:effectLst>
                  <a:outerShdw blurRad="38100" dist="38100" dir="2700000" algn="tl">
                    <a:srgbClr val="000000">
                      <a:alpha val="43137"/>
                    </a:srgbClr>
                  </a:outerShdw>
                </a:effectLst>
                <a:cs typeface="Segoe UI" pitchFamily="34" charset="0"/>
              </a:rPr>
              <a:t>Flow-accumulation targets of 12.5, 37.5, 62.5, 87.5 percent/mi</a:t>
            </a:r>
            <a:r>
              <a:rPr lang="en-US" sz="1200" b="0" kern="1200" baseline="30000" dirty="0" smtClean="0">
                <a:effectLst>
                  <a:outerShdw blurRad="38100" dist="38100" dir="2700000" algn="tl">
                    <a:srgbClr val="000000">
                      <a:alpha val="43137"/>
                    </a:srgbClr>
                  </a:outerShdw>
                </a:effectLst>
                <a:cs typeface="Segoe UI" pitchFamily="34" charset="0"/>
              </a:rPr>
              <a:t>2</a:t>
            </a:r>
          </a:p>
          <a:p>
            <a:pPr lvl="1">
              <a:buClr>
                <a:schemeClr val="bg1"/>
              </a:buClr>
              <a:buFont typeface="Arial" pitchFamily="34" charset="0"/>
              <a:buChar char="–"/>
            </a:pPr>
            <a:endParaRPr lang="en-US" sz="1200" b="0" kern="1200" baseline="30000" dirty="0" smtClean="0">
              <a:effectLst>
                <a:outerShdw blurRad="38100" dist="38100" dir="2700000" algn="tl">
                  <a:srgbClr val="000000">
                    <a:alpha val="43137"/>
                  </a:srgbClr>
                </a:outerShdw>
              </a:effectLst>
              <a:cs typeface="Segoe UI" pitchFamily="34" charset="0"/>
            </a:endParaRPr>
          </a:p>
          <a:p>
            <a:r>
              <a:rPr lang="en-US" sz="1400" b="0" kern="1200" dirty="0" smtClean="0">
                <a:effectLst>
                  <a:outerShdw blurRad="38100" dist="38100" dir="2700000" algn="tl">
                    <a:srgbClr val="000000">
                      <a:alpha val="43137"/>
                    </a:srgbClr>
                  </a:outerShdw>
                </a:effectLst>
                <a:cs typeface="Segoe UI" pitchFamily="34" charset="0"/>
              </a:rPr>
              <a:t>Each streamgaging station will include</a:t>
            </a:r>
          </a:p>
          <a:p>
            <a:pPr lvl="1">
              <a:buClr>
                <a:schemeClr val="bg1"/>
              </a:buClr>
              <a:buFont typeface="Arial" pitchFamily="34" charset="0"/>
              <a:buChar char="–"/>
            </a:pPr>
            <a:r>
              <a:rPr lang="en-US" sz="1200" b="0" kern="1200" dirty="0" smtClean="0">
                <a:effectLst>
                  <a:outerShdw blurRad="38100" dist="38100" dir="2700000" algn="tl">
                    <a:srgbClr val="000000">
                      <a:alpha val="43137"/>
                    </a:srgbClr>
                  </a:outerShdw>
                </a:effectLst>
                <a:cs typeface="Segoe UI" pitchFamily="34" charset="0"/>
              </a:rPr>
              <a:t>Shelter </a:t>
            </a:r>
          </a:p>
          <a:p>
            <a:pPr lvl="1">
              <a:buClr>
                <a:schemeClr val="bg1"/>
              </a:buClr>
              <a:buFont typeface="Arial" pitchFamily="34" charset="0"/>
              <a:buChar char="–"/>
            </a:pPr>
            <a:r>
              <a:rPr lang="en-US" sz="1200" b="0" kern="1200" dirty="0" smtClean="0">
                <a:effectLst>
                  <a:outerShdw blurRad="38100" dist="38100" dir="2700000" algn="tl">
                    <a:srgbClr val="000000">
                      <a:alpha val="43137"/>
                    </a:srgbClr>
                  </a:outerShdw>
                </a:effectLst>
                <a:cs typeface="Segoe UI" pitchFamily="34" charset="0"/>
              </a:rPr>
              <a:t>Non-contact, down-looking radar stage sensor</a:t>
            </a:r>
          </a:p>
          <a:p>
            <a:pPr lvl="1">
              <a:buClr>
                <a:schemeClr val="bg1"/>
              </a:buClr>
              <a:buFont typeface="Arial" pitchFamily="34" charset="0"/>
              <a:buChar char="–"/>
            </a:pPr>
            <a:r>
              <a:rPr lang="en-US" sz="1200" b="0" kern="1200" dirty="0" smtClean="0">
                <a:effectLst>
                  <a:outerShdw blurRad="38100" dist="38100" dir="2700000" algn="tl">
                    <a:srgbClr val="000000">
                      <a:alpha val="43137"/>
                    </a:srgbClr>
                  </a:outerShdw>
                </a:effectLst>
                <a:cs typeface="Segoe UI" pitchFamily="34" charset="0"/>
              </a:rPr>
              <a:t>Electronic data logger</a:t>
            </a:r>
          </a:p>
          <a:p>
            <a:pPr lvl="1">
              <a:buClr>
                <a:schemeClr val="bg1"/>
              </a:buClr>
              <a:buFont typeface="Arial" pitchFamily="34" charset="0"/>
              <a:buChar char="–"/>
            </a:pPr>
            <a:r>
              <a:rPr lang="en-US" sz="1200" b="0" kern="1200" dirty="0" smtClean="0">
                <a:effectLst>
                  <a:outerShdw blurRad="38100" dist="38100" dir="2700000" algn="tl">
                    <a:srgbClr val="000000">
                      <a:alpha val="43137"/>
                    </a:srgbClr>
                  </a:outerShdw>
                </a:effectLst>
                <a:cs typeface="Segoe UI" pitchFamily="34" charset="0"/>
              </a:rPr>
              <a:t>Continuous wave coherent microwave</a:t>
            </a:r>
          </a:p>
          <a:p>
            <a:pPr lvl="1">
              <a:buClr>
                <a:schemeClr val="bg1"/>
              </a:buClr>
              <a:buFont typeface="Arial" pitchFamily="34" charset="0"/>
              <a:buChar char="–"/>
            </a:pPr>
            <a:r>
              <a:rPr lang="en-US" sz="1200" b="0" kern="1200" dirty="0" smtClean="0">
                <a:effectLst>
                  <a:outerShdw blurRad="38100" dist="38100" dir="2700000" algn="tl">
                    <a:srgbClr val="000000">
                      <a:alpha val="43137"/>
                    </a:srgbClr>
                  </a:outerShdw>
                </a:effectLst>
                <a:cs typeface="Segoe UI" pitchFamily="34" charset="0"/>
              </a:rPr>
              <a:t>VHF radio or satellite transmitter (GOES or Iridium network)</a:t>
            </a:r>
          </a:p>
        </p:txBody>
      </p:sp>
      <p:sp>
        <p:nvSpPr>
          <p:cNvPr id="4" name="Rectangle 2"/>
          <p:cNvSpPr txBox="1">
            <a:spLocks noChangeArrowheads="1"/>
          </p:cNvSpPr>
          <p:nvPr/>
        </p:nvSpPr>
        <p:spPr bwMode="auto">
          <a:xfrm>
            <a:off x="0" y="0"/>
            <a:ext cx="9144000" cy="1096963"/>
          </a:xfrm>
          <a:prstGeom prst="rect">
            <a:avLst/>
          </a:prstGeom>
          <a:solidFill>
            <a:srgbClr val="339966"/>
          </a:solidFill>
          <a:ln w="12700">
            <a:noFill/>
            <a:miter lim="800000"/>
            <a:headEnd/>
            <a:tailEnd/>
          </a:ln>
          <a:effectLst/>
        </p:spPr>
        <p:txBody>
          <a:bodyPr vert="horz" wrap="square" lIns="90488" tIns="44450" rIns="90488" bIns="4445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Subtask</a:t>
            </a:r>
            <a:r>
              <a:rPr kumimoji="0" lang="en-US" sz="3200" b="0" i="0" u="none" strike="noStrike" kern="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1.1 Streamgage </a:t>
            </a:r>
            <a:r>
              <a:rPr lang="en-US" sz="3200" kern="0" dirty="0" smtClean="0">
                <a:solidFill>
                  <a:schemeClr val="bg1"/>
                </a:solidFill>
                <a:effectLst>
                  <a:outerShdw blurRad="38100" dist="38100" dir="2700000" algn="tl">
                    <a:srgbClr val="000000">
                      <a:alpha val="43137"/>
                    </a:srgbClr>
                  </a:outerShdw>
                </a:effectLst>
                <a:latin typeface="+mj-lt"/>
                <a:ea typeface="+mj-ea"/>
                <a:cs typeface="+mj-cs"/>
              </a:rPr>
              <a:t>Siting and Installation</a:t>
            </a:r>
            <a:endParaRPr kumimoji="0" lang="en-US" sz="32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grpSp>
        <p:nvGrpSpPr>
          <p:cNvPr id="24" name="Group 23"/>
          <p:cNvGrpSpPr/>
          <p:nvPr/>
        </p:nvGrpSpPr>
        <p:grpSpPr>
          <a:xfrm>
            <a:off x="4876800" y="1295400"/>
            <a:ext cx="4114800" cy="2971800"/>
            <a:chOff x="4572000" y="914400"/>
            <a:chExt cx="4114800" cy="2971800"/>
          </a:xfrm>
        </p:grpSpPr>
        <p:pic>
          <p:nvPicPr>
            <p:cNvPr id="8" name="Picture 2" descr="g3620"/>
            <p:cNvPicPr>
              <a:picLocks noChangeAspect="1" noChangeArrowheads="1"/>
            </p:cNvPicPr>
            <p:nvPr/>
          </p:nvPicPr>
          <p:blipFill>
            <a:blip r:embed="rId3" cstate="print"/>
            <a:srcRect/>
            <a:stretch>
              <a:fillRect/>
            </a:stretch>
          </p:blipFill>
          <p:spPr bwMode="auto">
            <a:xfrm>
              <a:off x="4572000" y="914400"/>
              <a:ext cx="4114800" cy="2971800"/>
            </a:xfrm>
            <a:prstGeom prst="rect">
              <a:avLst/>
            </a:prstGeom>
            <a:noFill/>
          </p:spPr>
        </p:pic>
        <p:sp>
          <p:nvSpPr>
            <p:cNvPr id="9" name="Text Box 3"/>
            <p:cNvSpPr txBox="1">
              <a:spLocks noChangeArrowheads="1"/>
            </p:cNvSpPr>
            <p:nvPr/>
          </p:nvSpPr>
          <p:spPr bwMode="auto">
            <a:xfrm>
              <a:off x="7212330" y="3270217"/>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3610</a:t>
              </a:r>
            </a:p>
          </p:txBody>
        </p:sp>
        <p:sp>
          <p:nvSpPr>
            <p:cNvPr id="10" name="Text Box 5"/>
            <p:cNvSpPr txBox="1">
              <a:spLocks noChangeArrowheads="1"/>
            </p:cNvSpPr>
            <p:nvPr/>
          </p:nvSpPr>
          <p:spPr bwMode="auto">
            <a:xfrm>
              <a:off x="7376636" y="2672016"/>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3611</a:t>
              </a:r>
            </a:p>
          </p:txBody>
        </p:sp>
        <p:sp>
          <p:nvSpPr>
            <p:cNvPr id="11" name="Text Box 6"/>
            <p:cNvSpPr txBox="1">
              <a:spLocks noChangeArrowheads="1"/>
            </p:cNvSpPr>
            <p:nvPr/>
          </p:nvSpPr>
          <p:spPr bwMode="auto">
            <a:xfrm>
              <a:off x="7006590" y="2758083"/>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3612</a:t>
              </a:r>
            </a:p>
          </p:txBody>
        </p:sp>
        <p:sp>
          <p:nvSpPr>
            <p:cNvPr id="12" name="Text Box 8"/>
            <p:cNvSpPr txBox="1">
              <a:spLocks noChangeArrowheads="1"/>
            </p:cNvSpPr>
            <p:nvPr/>
          </p:nvSpPr>
          <p:spPr bwMode="auto">
            <a:xfrm>
              <a:off x="6732270" y="2211806"/>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3614</a:t>
              </a:r>
            </a:p>
          </p:txBody>
        </p:sp>
        <p:sp>
          <p:nvSpPr>
            <p:cNvPr id="13" name="Text Box 9"/>
            <p:cNvSpPr txBox="1">
              <a:spLocks noChangeArrowheads="1"/>
            </p:cNvSpPr>
            <p:nvPr/>
          </p:nvSpPr>
          <p:spPr bwMode="auto">
            <a:xfrm>
              <a:off x="6286500" y="2211806"/>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3618</a:t>
              </a:r>
            </a:p>
          </p:txBody>
        </p:sp>
        <p:sp>
          <p:nvSpPr>
            <p:cNvPr id="14" name="Text Box 11"/>
            <p:cNvSpPr txBox="1">
              <a:spLocks noChangeArrowheads="1"/>
            </p:cNvSpPr>
            <p:nvPr/>
          </p:nvSpPr>
          <p:spPr bwMode="auto">
            <a:xfrm>
              <a:off x="6492240" y="2587371"/>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3615</a:t>
              </a:r>
            </a:p>
          </p:txBody>
        </p:sp>
        <p:sp>
          <p:nvSpPr>
            <p:cNvPr id="15" name="Text Box 13"/>
            <p:cNvSpPr txBox="1">
              <a:spLocks noChangeArrowheads="1"/>
            </p:cNvSpPr>
            <p:nvPr/>
          </p:nvSpPr>
          <p:spPr bwMode="auto">
            <a:xfrm>
              <a:off x="6355080" y="2826367"/>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3613</a:t>
              </a:r>
            </a:p>
          </p:txBody>
        </p:sp>
        <p:sp>
          <p:nvSpPr>
            <p:cNvPr id="16" name="Text Box 14"/>
            <p:cNvSpPr txBox="1">
              <a:spLocks noChangeArrowheads="1"/>
            </p:cNvSpPr>
            <p:nvPr/>
          </p:nvSpPr>
          <p:spPr bwMode="auto">
            <a:xfrm>
              <a:off x="5875020" y="2587371"/>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3616</a:t>
              </a:r>
            </a:p>
          </p:txBody>
        </p:sp>
        <p:sp>
          <p:nvSpPr>
            <p:cNvPr id="17" name="Text Box 15"/>
            <p:cNvSpPr txBox="1">
              <a:spLocks noChangeArrowheads="1"/>
            </p:cNvSpPr>
            <p:nvPr/>
          </p:nvSpPr>
          <p:spPr bwMode="auto">
            <a:xfrm>
              <a:off x="5703570" y="2245948"/>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3617</a:t>
              </a:r>
            </a:p>
          </p:txBody>
        </p:sp>
        <p:sp>
          <p:nvSpPr>
            <p:cNvPr id="18" name="Text Box 16"/>
            <p:cNvSpPr txBox="1">
              <a:spLocks noChangeArrowheads="1"/>
            </p:cNvSpPr>
            <p:nvPr/>
          </p:nvSpPr>
          <p:spPr bwMode="auto">
            <a:xfrm>
              <a:off x="5943600" y="1938668"/>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3620</a:t>
              </a:r>
            </a:p>
          </p:txBody>
        </p:sp>
        <p:sp>
          <p:nvSpPr>
            <p:cNvPr id="19" name="Text Box 18"/>
            <p:cNvSpPr txBox="1">
              <a:spLocks noChangeArrowheads="1"/>
            </p:cNvSpPr>
            <p:nvPr/>
          </p:nvSpPr>
          <p:spPr bwMode="auto">
            <a:xfrm>
              <a:off x="5634990" y="1426534"/>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3621</a:t>
              </a:r>
            </a:p>
          </p:txBody>
        </p:sp>
        <p:sp>
          <p:nvSpPr>
            <p:cNvPr id="20" name="Text Box 19"/>
            <p:cNvSpPr txBox="1">
              <a:spLocks noChangeArrowheads="1"/>
            </p:cNvSpPr>
            <p:nvPr/>
          </p:nvSpPr>
          <p:spPr bwMode="auto">
            <a:xfrm>
              <a:off x="6183630" y="1733814"/>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3619</a:t>
              </a:r>
            </a:p>
          </p:txBody>
        </p:sp>
        <p:sp>
          <p:nvSpPr>
            <p:cNvPr id="21" name="Text Box 21"/>
            <p:cNvSpPr txBox="1">
              <a:spLocks noChangeArrowheads="1"/>
            </p:cNvSpPr>
            <p:nvPr/>
          </p:nvSpPr>
          <p:spPr bwMode="auto">
            <a:xfrm>
              <a:off x="7948851" y="3537664"/>
              <a:ext cx="638316" cy="338554"/>
            </a:xfrm>
            <a:prstGeom prst="rect">
              <a:avLst/>
            </a:prstGeom>
            <a:noFill/>
            <a:ln w="9525">
              <a:noFill/>
              <a:miter lim="800000"/>
              <a:headEnd/>
              <a:tailEnd/>
            </a:ln>
            <a:effectLst/>
          </p:spPr>
          <p:txBody>
            <a:bodyPr wrap="none">
              <a:spAutoFit/>
            </a:bodyPr>
            <a:lstStyle/>
            <a:p>
              <a:r>
                <a:rPr lang="en-US" sz="800" dirty="0">
                  <a:solidFill>
                    <a:schemeClr val="accent2"/>
                  </a:solidFill>
                  <a:latin typeface="Arial" charset="0"/>
                </a:rPr>
                <a:t>Allegheny</a:t>
              </a:r>
            </a:p>
            <a:p>
              <a:r>
                <a:rPr lang="en-US" sz="800" dirty="0">
                  <a:solidFill>
                    <a:schemeClr val="accent2"/>
                  </a:solidFill>
                  <a:latin typeface="Arial" charset="0"/>
                </a:rPr>
                <a:t>River</a:t>
              </a:r>
            </a:p>
          </p:txBody>
        </p:sp>
        <p:sp>
          <p:nvSpPr>
            <p:cNvPr id="22" name="Text Box 22"/>
            <p:cNvSpPr txBox="1">
              <a:spLocks noChangeArrowheads="1"/>
            </p:cNvSpPr>
            <p:nvPr/>
          </p:nvSpPr>
          <p:spPr bwMode="auto">
            <a:xfrm>
              <a:off x="4640580" y="3496409"/>
              <a:ext cx="423514" cy="338554"/>
            </a:xfrm>
            <a:prstGeom prst="rect">
              <a:avLst/>
            </a:prstGeom>
            <a:noFill/>
            <a:ln w="9525">
              <a:noFill/>
              <a:miter lim="800000"/>
              <a:headEnd/>
              <a:tailEnd/>
            </a:ln>
            <a:effectLst/>
          </p:spPr>
          <p:txBody>
            <a:bodyPr wrap="none">
              <a:spAutoFit/>
            </a:bodyPr>
            <a:lstStyle/>
            <a:p>
              <a:r>
                <a:rPr lang="en-US" sz="800" dirty="0">
                  <a:solidFill>
                    <a:schemeClr val="accent2"/>
                  </a:solidFill>
                  <a:latin typeface="Arial" charset="0"/>
                </a:rPr>
                <a:t>Ohio</a:t>
              </a:r>
            </a:p>
            <a:p>
              <a:r>
                <a:rPr lang="en-US" sz="800" dirty="0">
                  <a:solidFill>
                    <a:schemeClr val="accent2"/>
                  </a:solidFill>
                  <a:latin typeface="Arial" charset="0"/>
                </a:rPr>
                <a:t>River</a:t>
              </a:r>
            </a:p>
          </p:txBody>
        </p:sp>
        <p:sp>
          <p:nvSpPr>
            <p:cNvPr id="23" name="Freeform 23"/>
            <p:cNvSpPr>
              <a:spLocks/>
            </p:cNvSpPr>
            <p:nvPr/>
          </p:nvSpPr>
          <p:spPr bwMode="auto">
            <a:xfrm>
              <a:off x="5929313" y="1835530"/>
              <a:ext cx="337185" cy="593933"/>
            </a:xfrm>
            <a:custGeom>
              <a:avLst/>
              <a:gdLst/>
              <a:ahLst/>
              <a:cxnLst>
                <a:cxn ang="0">
                  <a:pos x="0" y="0"/>
                </a:cxn>
                <a:cxn ang="0">
                  <a:pos x="91" y="86"/>
                </a:cxn>
                <a:cxn ang="0">
                  <a:pos x="188" y="183"/>
                </a:cxn>
                <a:cxn ang="0">
                  <a:pos x="217" y="211"/>
                </a:cxn>
                <a:cxn ang="0">
                  <a:pos x="280" y="274"/>
                </a:cxn>
                <a:cxn ang="0">
                  <a:pos x="302" y="348"/>
                </a:cxn>
                <a:cxn ang="0">
                  <a:pos x="302" y="462"/>
                </a:cxn>
                <a:cxn ang="0">
                  <a:pos x="354" y="565"/>
                </a:cxn>
                <a:cxn ang="0">
                  <a:pos x="422" y="662"/>
                </a:cxn>
                <a:cxn ang="0">
                  <a:pos x="462" y="770"/>
                </a:cxn>
                <a:cxn ang="0">
                  <a:pos x="451" y="816"/>
                </a:cxn>
              </a:cxnLst>
              <a:rect l="0" t="0" r="r" b="b"/>
              <a:pathLst>
                <a:path w="471" h="833">
                  <a:moveTo>
                    <a:pt x="0" y="0"/>
                  </a:moveTo>
                  <a:cubicBezTo>
                    <a:pt x="23" y="36"/>
                    <a:pt x="61" y="56"/>
                    <a:pt x="91" y="86"/>
                  </a:cubicBezTo>
                  <a:cubicBezTo>
                    <a:pt x="122" y="116"/>
                    <a:pt x="167" y="162"/>
                    <a:pt x="188" y="183"/>
                  </a:cubicBezTo>
                  <a:cubicBezTo>
                    <a:pt x="196" y="194"/>
                    <a:pt x="217" y="211"/>
                    <a:pt x="217" y="211"/>
                  </a:cubicBezTo>
                  <a:cubicBezTo>
                    <a:pt x="219" y="220"/>
                    <a:pt x="270" y="254"/>
                    <a:pt x="280" y="274"/>
                  </a:cubicBezTo>
                  <a:cubicBezTo>
                    <a:pt x="288" y="291"/>
                    <a:pt x="302" y="348"/>
                    <a:pt x="302" y="348"/>
                  </a:cubicBezTo>
                  <a:cubicBezTo>
                    <a:pt x="305" y="400"/>
                    <a:pt x="265" y="418"/>
                    <a:pt x="302" y="462"/>
                  </a:cubicBezTo>
                  <a:cubicBezTo>
                    <a:pt x="319" y="482"/>
                    <a:pt x="338" y="542"/>
                    <a:pt x="354" y="565"/>
                  </a:cubicBezTo>
                  <a:cubicBezTo>
                    <a:pt x="373" y="602"/>
                    <a:pt x="412" y="624"/>
                    <a:pt x="422" y="662"/>
                  </a:cubicBezTo>
                  <a:cubicBezTo>
                    <a:pt x="424" y="683"/>
                    <a:pt x="455" y="750"/>
                    <a:pt x="462" y="770"/>
                  </a:cubicBezTo>
                  <a:cubicBezTo>
                    <a:pt x="471" y="790"/>
                    <a:pt x="451" y="833"/>
                    <a:pt x="451" y="816"/>
                  </a:cubicBezTo>
                </a:path>
              </a:pathLst>
            </a:custGeom>
            <a:noFill/>
            <a:ln w="50800" cap="flat" cmpd="sng">
              <a:solidFill>
                <a:srgbClr val="0000FF"/>
              </a:solidFill>
              <a:prstDash val="solid"/>
              <a:round/>
              <a:headEnd type="none" w="med" len="med"/>
              <a:tailEnd type="triangle" w="med" len="med"/>
            </a:ln>
            <a:effectLst/>
          </p:spPr>
          <p:txBody>
            <a:bodyPr/>
            <a:lstStyle/>
            <a:p>
              <a:endParaRPr lang="en-US" sz="800" dirty="0"/>
            </a:p>
          </p:txBody>
        </p:sp>
      </p:grpSp>
      <p:grpSp>
        <p:nvGrpSpPr>
          <p:cNvPr id="25" name="Group 24"/>
          <p:cNvGrpSpPr/>
          <p:nvPr/>
        </p:nvGrpSpPr>
        <p:grpSpPr>
          <a:xfrm>
            <a:off x="4873752" y="1298448"/>
            <a:ext cx="4114800" cy="2971800"/>
            <a:chOff x="4572000" y="914400"/>
            <a:chExt cx="4114800" cy="2971800"/>
          </a:xfrm>
        </p:grpSpPr>
        <p:pic>
          <p:nvPicPr>
            <p:cNvPr id="26" name="Picture 2" descr="g3618"/>
            <p:cNvPicPr>
              <a:picLocks noChangeAspect="1" noChangeArrowheads="1"/>
            </p:cNvPicPr>
            <p:nvPr/>
          </p:nvPicPr>
          <p:blipFill>
            <a:blip r:embed="rId4" cstate="print"/>
            <a:srcRect/>
            <a:stretch>
              <a:fillRect/>
            </a:stretch>
          </p:blipFill>
          <p:spPr bwMode="auto">
            <a:xfrm>
              <a:off x="4572000" y="914400"/>
              <a:ext cx="4114800" cy="2971800"/>
            </a:xfrm>
            <a:prstGeom prst="rect">
              <a:avLst/>
            </a:prstGeom>
            <a:noFill/>
          </p:spPr>
        </p:pic>
        <p:sp>
          <p:nvSpPr>
            <p:cNvPr id="27" name="Text Box 21"/>
            <p:cNvSpPr txBox="1">
              <a:spLocks noChangeArrowheads="1"/>
            </p:cNvSpPr>
            <p:nvPr/>
          </p:nvSpPr>
          <p:spPr bwMode="auto">
            <a:xfrm>
              <a:off x="7948851" y="3539087"/>
              <a:ext cx="638316" cy="338554"/>
            </a:xfrm>
            <a:prstGeom prst="rect">
              <a:avLst/>
            </a:prstGeom>
            <a:noFill/>
            <a:ln w="9525">
              <a:noFill/>
              <a:miter lim="800000"/>
              <a:headEnd/>
              <a:tailEnd/>
            </a:ln>
            <a:effectLst/>
          </p:spPr>
          <p:txBody>
            <a:bodyPr wrap="none">
              <a:spAutoFit/>
            </a:bodyPr>
            <a:lstStyle/>
            <a:p>
              <a:r>
                <a:rPr lang="en-US" sz="800" dirty="0">
                  <a:solidFill>
                    <a:schemeClr val="accent2"/>
                  </a:solidFill>
                  <a:latin typeface="Arial" charset="0"/>
                </a:rPr>
                <a:t>Allegheny</a:t>
              </a:r>
            </a:p>
            <a:p>
              <a:r>
                <a:rPr lang="en-US" sz="800" dirty="0">
                  <a:solidFill>
                    <a:schemeClr val="accent2"/>
                  </a:solidFill>
                  <a:latin typeface="Arial" charset="0"/>
                </a:rPr>
                <a:t>River</a:t>
              </a:r>
            </a:p>
          </p:txBody>
        </p:sp>
        <p:sp>
          <p:nvSpPr>
            <p:cNvPr id="28" name="Text Box 22"/>
            <p:cNvSpPr txBox="1">
              <a:spLocks noChangeArrowheads="1"/>
            </p:cNvSpPr>
            <p:nvPr/>
          </p:nvSpPr>
          <p:spPr bwMode="auto">
            <a:xfrm>
              <a:off x="4640580" y="3497832"/>
              <a:ext cx="423514" cy="338554"/>
            </a:xfrm>
            <a:prstGeom prst="rect">
              <a:avLst/>
            </a:prstGeom>
            <a:noFill/>
            <a:ln w="9525">
              <a:noFill/>
              <a:miter lim="800000"/>
              <a:headEnd/>
              <a:tailEnd/>
            </a:ln>
            <a:effectLst/>
          </p:spPr>
          <p:txBody>
            <a:bodyPr wrap="none">
              <a:spAutoFit/>
            </a:bodyPr>
            <a:lstStyle/>
            <a:p>
              <a:r>
                <a:rPr lang="en-US" sz="800" dirty="0">
                  <a:solidFill>
                    <a:schemeClr val="accent2"/>
                  </a:solidFill>
                  <a:latin typeface="Arial" charset="0"/>
                </a:rPr>
                <a:t>Ohio</a:t>
              </a:r>
            </a:p>
            <a:p>
              <a:r>
                <a:rPr lang="en-US" sz="800" dirty="0">
                  <a:solidFill>
                    <a:schemeClr val="accent2"/>
                  </a:solidFill>
                  <a:latin typeface="Arial" charset="0"/>
                </a:rPr>
                <a:t>River</a:t>
              </a:r>
            </a:p>
          </p:txBody>
        </p:sp>
        <p:sp>
          <p:nvSpPr>
            <p:cNvPr id="29" name="Freeform 23"/>
            <p:cNvSpPr>
              <a:spLocks/>
            </p:cNvSpPr>
            <p:nvPr/>
          </p:nvSpPr>
          <p:spPr bwMode="auto">
            <a:xfrm>
              <a:off x="6339364" y="1949338"/>
              <a:ext cx="225028" cy="657239"/>
            </a:xfrm>
            <a:custGeom>
              <a:avLst/>
              <a:gdLst/>
              <a:ahLst/>
              <a:cxnLst>
                <a:cxn ang="0">
                  <a:pos x="18" y="0"/>
                </a:cxn>
                <a:cxn ang="0">
                  <a:pos x="58" y="222"/>
                </a:cxn>
                <a:cxn ang="0">
                  <a:pos x="132" y="262"/>
                </a:cxn>
                <a:cxn ang="0">
                  <a:pos x="195" y="308"/>
                </a:cxn>
                <a:cxn ang="0">
                  <a:pos x="218" y="359"/>
                </a:cxn>
                <a:cxn ang="0">
                  <a:pos x="224" y="376"/>
                </a:cxn>
                <a:cxn ang="0">
                  <a:pos x="275" y="576"/>
                </a:cxn>
                <a:cxn ang="0">
                  <a:pos x="292" y="639"/>
                </a:cxn>
                <a:cxn ang="0">
                  <a:pos x="315" y="781"/>
                </a:cxn>
                <a:cxn ang="0">
                  <a:pos x="309" y="924"/>
                </a:cxn>
              </a:cxnLst>
              <a:rect l="0" t="0" r="r" b="b"/>
              <a:pathLst>
                <a:path w="315" h="924">
                  <a:moveTo>
                    <a:pt x="18" y="0"/>
                  </a:moveTo>
                  <a:cubicBezTo>
                    <a:pt x="19" y="30"/>
                    <a:pt x="0" y="185"/>
                    <a:pt x="58" y="222"/>
                  </a:cubicBezTo>
                  <a:cubicBezTo>
                    <a:pt x="75" y="246"/>
                    <a:pt x="103" y="254"/>
                    <a:pt x="132" y="262"/>
                  </a:cubicBezTo>
                  <a:cubicBezTo>
                    <a:pt x="151" y="281"/>
                    <a:pt x="173" y="293"/>
                    <a:pt x="195" y="308"/>
                  </a:cubicBezTo>
                  <a:cubicBezTo>
                    <a:pt x="213" y="335"/>
                    <a:pt x="204" y="319"/>
                    <a:pt x="218" y="359"/>
                  </a:cubicBezTo>
                  <a:cubicBezTo>
                    <a:pt x="220" y="365"/>
                    <a:pt x="224" y="376"/>
                    <a:pt x="224" y="376"/>
                  </a:cubicBezTo>
                  <a:cubicBezTo>
                    <a:pt x="233" y="434"/>
                    <a:pt x="230" y="531"/>
                    <a:pt x="275" y="576"/>
                  </a:cubicBezTo>
                  <a:cubicBezTo>
                    <a:pt x="280" y="597"/>
                    <a:pt x="287" y="618"/>
                    <a:pt x="292" y="639"/>
                  </a:cubicBezTo>
                  <a:cubicBezTo>
                    <a:pt x="287" y="710"/>
                    <a:pt x="262" y="742"/>
                    <a:pt x="315" y="781"/>
                  </a:cubicBezTo>
                  <a:cubicBezTo>
                    <a:pt x="307" y="882"/>
                    <a:pt x="309" y="834"/>
                    <a:pt x="309" y="924"/>
                  </a:cubicBezTo>
                </a:path>
              </a:pathLst>
            </a:custGeom>
            <a:noFill/>
            <a:ln w="50800" cap="flat" cmpd="sng">
              <a:solidFill>
                <a:srgbClr val="0000FF"/>
              </a:solidFill>
              <a:prstDash val="solid"/>
              <a:round/>
              <a:headEnd type="none" w="med" len="med"/>
              <a:tailEnd type="triangle" w="med" len="med"/>
            </a:ln>
            <a:effectLst/>
          </p:spPr>
          <p:txBody>
            <a:bodyPr/>
            <a:lstStyle/>
            <a:p>
              <a:endParaRPr lang="en-US" sz="800" dirty="0"/>
            </a:p>
          </p:txBody>
        </p:sp>
        <p:sp>
          <p:nvSpPr>
            <p:cNvPr id="30" name="Text Box 28"/>
            <p:cNvSpPr txBox="1">
              <a:spLocks noChangeArrowheads="1"/>
            </p:cNvSpPr>
            <p:nvPr/>
          </p:nvSpPr>
          <p:spPr bwMode="auto">
            <a:xfrm>
              <a:off x="5634990" y="1427957"/>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3621</a:t>
              </a:r>
            </a:p>
          </p:txBody>
        </p:sp>
        <p:sp>
          <p:nvSpPr>
            <p:cNvPr id="31" name="Text Box 29"/>
            <p:cNvSpPr txBox="1">
              <a:spLocks noChangeArrowheads="1"/>
            </p:cNvSpPr>
            <p:nvPr/>
          </p:nvSpPr>
          <p:spPr bwMode="auto">
            <a:xfrm>
              <a:off x="5943600" y="1940091"/>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3620</a:t>
              </a:r>
            </a:p>
          </p:txBody>
        </p:sp>
        <p:sp>
          <p:nvSpPr>
            <p:cNvPr id="32" name="Text Box 30"/>
            <p:cNvSpPr txBox="1">
              <a:spLocks noChangeArrowheads="1"/>
            </p:cNvSpPr>
            <p:nvPr/>
          </p:nvSpPr>
          <p:spPr bwMode="auto">
            <a:xfrm>
              <a:off x="6183630" y="1735237"/>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3619</a:t>
              </a:r>
            </a:p>
          </p:txBody>
        </p:sp>
        <p:sp>
          <p:nvSpPr>
            <p:cNvPr id="33" name="Text Box 31"/>
            <p:cNvSpPr txBox="1">
              <a:spLocks noChangeArrowheads="1"/>
            </p:cNvSpPr>
            <p:nvPr/>
          </p:nvSpPr>
          <p:spPr bwMode="auto">
            <a:xfrm>
              <a:off x="6286500" y="2213229"/>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3618</a:t>
              </a:r>
            </a:p>
          </p:txBody>
        </p:sp>
        <p:sp>
          <p:nvSpPr>
            <p:cNvPr id="34" name="Text Box 32"/>
            <p:cNvSpPr txBox="1">
              <a:spLocks noChangeArrowheads="1"/>
            </p:cNvSpPr>
            <p:nvPr/>
          </p:nvSpPr>
          <p:spPr bwMode="auto">
            <a:xfrm>
              <a:off x="5703570" y="2247371"/>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3617</a:t>
              </a:r>
            </a:p>
          </p:txBody>
        </p:sp>
        <p:sp>
          <p:nvSpPr>
            <p:cNvPr id="35" name="Text Box 33"/>
            <p:cNvSpPr txBox="1">
              <a:spLocks noChangeArrowheads="1"/>
            </p:cNvSpPr>
            <p:nvPr/>
          </p:nvSpPr>
          <p:spPr bwMode="auto">
            <a:xfrm>
              <a:off x="5875020" y="2588794"/>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3616</a:t>
              </a:r>
            </a:p>
          </p:txBody>
        </p:sp>
        <p:sp>
          <p:nvSpPr>
            <p:cNvPr id="36" name="Text Box 34"/>
            <p:cNvSpPr txBox="1">
              <a:spLocks noChangeArrowheads="1"/>
            </p:cNvSpPr>
            <p:nvPr/>
          </p:nvSpPr>
          <p:spPr bwMode="auto">
            <a:xfrm>
              <a:off x="6492240" y="2588794"/>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3615</a:t>
              </a:r>
            </a:p>
          </p:txBody>
        </p:sp>
        <p:sp>
          <p:nvSpPr>
            <p:cNvPr id="37" name="Text Box 35"/>
            <p:cNvSpPr txBox="1">
              <a:spLocks noChangeArrowheads="1"/>
            </p:cNvSpPr>
            <p:nvPr/>
          </p:nvSpPr>
          <p:spPr bwMode="auto">
            <a:xfrm>
              <a:off x="6732270" y="2213229"/>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3614</a:t>
              </a:r>
            </a:p>
          </p:txBody>
        </p:sp>
        <p:sp>
          <p:nvSpPr>
            <p:cNvPr id="38" name="Text Box 36"/>
            <p:cNvSpPr txBox="1">
              <a:spLocks noChangeArrowheads="1"/>
            </p:cNvSpPr>
            <p:nvPr/>
          </p:nvSpPr>
          <p:spPr bwMode="auto">
            <a:xfrm>
              <a:off x="6355080" y="2827790"/>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3613</a:t>
              </a:r>
            </a:p>
          </p:txBody>
        </p:sp>
        <p:sp>
          <p:nvSpPr>
            <p:cNvPr id="39" name="Text Box 37"/>
            <p:cNvSpPr txBox="1">
              <a:spLocks noChangeArrowheads="1"/>
            </p:cNvSpPr>
            <p:nvPr/>
          </p:nvSpPr>
          <p:spPr bwMode="auto">
            <a:xfrm>
              <a:off x="7006590" y="2759505"/>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3612</a:t>
              </a:r>
            </a:p>
          </p:txBody>
        </p:sp>
        <p:sp>
          <p:nvSpPr>
            <p:cNvPr id="40" name="Text Box 38"/>
            <p:cNvSpPr txBox="1">
              <a:spLocks noChangeArrowheads="1"/>
            </p:cNvSpPr>
            <p:nvPr/>
          </p:nvSpPr>
          <p:spPr bwMode="auto">
            <a:xfrm>
              <a:off x="7376636" y="2673438"/>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3611</a:t>
              </a:r>
            </a:p>
          </p:txBody>
        </p:sp>
        <p:sp>
          <p:nvSpPr>
            <p:cNvPr id="41" name="Text Box 39"/>
            <p:cNvSpPr txBox="1">
              <a:spLocks noChangeArrowheads="1"/>
            </p:cNvSpPr>
            <p:nvPr/>
          </p:nvSpPr>
          <p:spPr bwMode="auto">
            <a:xfrm>
              <a:off x="7212330" y="3271639"/>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3610</a:t>
              </a:r>
            </a:p>
          </p:txBody>
        </p:sp>
      </p:grpSp>
      <p:grpSp>
        <p:nvGrpSpPr>
          <p:cNvPr id="42" name="Group 41"/>
          <p:cNvGrpSpPr/>
          <p:nvPr/>
        </p:nvGrpSpPr>
        <p:grpSpPr>
          <a:xfrm>
            <a:off x="4873752" y="1298448"/>
            <a:ext cx="4114800" cy="2971800"/>
            <a:chOff x="4572000" y="914400"/>
            <a:chExt cx="4114800" cy="2971800"/>
          </a:xfrm>
        </p:grpSpPr>
        <p:pic>
          <p:nvPicPr>
            <p:cNvPr id="43" name="Picture 2" descr="g3615"/>
            <p:cNvPicPr>
              <a:picLocks noChangeAspect="1" noChangeArrowheads="1"/>
            </p:cNvPicPr>
            <p:nvPr/>
          </p:nvPicPr>
          <p:blipFill>
            <a:blip r:embed="rId5" cstate="print"/>
            <a:srcRect/>
            <a:stretch>
              <a:fillRect/>
            </a:stretch>
          </p:blipFill>
          <p:spPr bwMode="auto">
            <a:xfrm>
              <a:off x="4572000" y="914400"/>
              <a:ext cx="4114800" cy="2971800"/>
            </a:xfrm>
            <a:prstGeom prst="rect">
              <a:avLst/>
            </a:prstGeom>
            <a:noFill/>
          </p:spPr>
        </p:pic>
        <p:sp>
          <p:nvSpPr>
            <p:cNvPr id="44" name="Text Box 21"/>
            <p:cNvSpPr txBox="1">
              <a:spLocks noChangeArrowheads="1"/>
            </p:cNvSpPr>
            <p:nvPr/>
          </p:nvSpPr>
          <p:spPr bwMode="auto">
            <a:xfrm>
              <a:off x="7948852" y="3539086"/>
              <a:ext cx="638316" cy="338554"/>
            </a:xfrm>
            <a:prstGeom prst="rect">
              <a:avLst/>
            </a:prstGeom>
            <a:noFill/>
            <a:ln w="9525">
              <a:noFill/>
              <a:miter lim="800000"/>
              <a:headEnd/>
              <a:tailEnd/>
            </a:ln>
            <a:effectLst/>
          </p:spPr>
          <p:txBody>
            <a:bodyPr wrap="none">
              <a:spAutoFit/>
            </a:bodyPr>
            <a:lstStyle/>
            <a:p>
              <a:r>
                <a:rPr lang="en-US" sz="800" dirty="0">
                  <a:solidFill>
                    <a:schemeClr val="accent2"/>
                  </a:solidFill>
                  <a:latin typeface="Arial" charset="0"/>
                </a:rPr>
                <a:t>Allegheny</a:t>
              </a:r>
            </a:p>
            <a:p>
              <a:r>
                <a:rPr lang="en-US" sz="800" dirty="0">
                  <a:solidFill>
                    <a:schemeClr val="accent2"/>
                  </a:solidFill>
                  <a:latin typeface="Arial" charset="0"/>
                </a:rPr>
                <a:t>River</a:t>
              </a:r>
            </a:p>
          </p:txBody>
        </p:sp>
        <p:sp>
          <p:nvSpPr>
            <p:cNvPr id="45" name="Text Box 22"/>
            <p:cNvSpPr txBox="1">
              <a:spLocks noChangeArrowheads="1"/>
            </p:cNvSpPr>
            <p:nvPr/>
          </p:nvSpPr>
          <p:spPr bwMode="auto">
            <a:xfrm>
              <a:off x="4640580" y="3497831"/>
              <a:ext cx="423514" cy="338554"/>
            </a:xfrm>
            <a:prstGeom prst="rect">
              <a:avLst/>
            </a:prstGeom>
            <a:noFill/>
            <a:ln w="9525">
              <a:noFill/>
              <a:miter lim="800000"/>
              <a:headEnd/>
              <a:tailEnd/>
            </a:ln>
            <a:effectLst/>
          </p:spPr>
          <p:txBody>
            <a:bodyPr wrap="none">
              <a:spAutoFit/>
            </a:bodyPr>
            <a:lstStyle/>
            <a:p>
              <a:r>
                <a:rPr lang="en-US" sz="800" dirty="0">
                  <a:solidFill>
                    <a:schemeClr val="accent2"/>
                  </a:solidFill>
                  <a:latin typeface="Arial" charset="0"/>
                </a:rPr>
                <a:t>Ohio</a:t>
              </a:r>
            </a:p>
            <a:p>
              <a:r>
                <a:rPr lang="en-US" sz="800" dirty="0">
                  <a:solidFill>
                    <a:schemeClr val="accent2"/>
                  </a:solidFill>
                  <a:latin typeface="Arial" charset="0"/>
                </a:rPr>
                <a:t>River</a:t>
              </a:r>
            </a:p>
          </p:txBody>
        </p:sp>
        <p:sp>
          <p:nvSpPr>
            <p:cNvPr id="46" name="Freeform 23"/>
            <p:cNvSpPr>
              <a:spLocks/>
            </p:cNvSpPr>
            <p:nvPr/>
          </p:nvSpPr>
          <p:spPr bwMode="auto">
            <a:xfrm>
              <a:off x="6258639" y="2435865"/>
              <a:ext cx="610791" cy="288075"/>
            </a:xfrm>
            <a:custGeom>
              <a:avLst/>
              <a:gdLst/>
              <a:ahLst/>
              <a:cxnLst>
                <a:cxn ang="0">
                  <a:pos x="0" y="0"/>
                </a:cxn>
                <a:cxn ang="0">
                  <a:pos x="51" y="91"/>
                </a:cxn>
                <a:cxn ang="0">
                  <a:pos x="120" y="131"/>
                </a:cxn>
                <a:cxn ang="0">
                  <a:pos x="183" y="171"/>
                </a:cxn>
                <a:cxn ang="0">
                  <a:pos x="371" y="228"/>
                </a:cxn>
                <a:cxn ang="0">
                  <a:pos x="587" y="274"/>
                </a:cxn>
                <a:cxn ang="0">
                  <a:pos x="656" y="291"/>
                </a:cxn>
                <a:cxn ang="0">
                  <a:pos x="741" y="337"/>
                </a:cxn>
                <a:cxn ang="0">
                  <a:pos x="770" y="354"/>
                </a:cxn>
                <a:cxn ang="0">
                  <a:pos x="855" y="405"/>
                </a:cxn>
              </a:cxnLst>
              <a:rect l="0" t="0" r="r" b="b"/>
              <a:pathLst>
                <a:path w="855" h="405">
                  <a:moveTo>
                    <a:pt x="0" y="0"/>
                  </a:moveTo>
                  <a:cubicBezTo>
                    <a:pt x="6" y="37"/>
                    <a:pt x="10" y="79"/>
                    <a:pt x="51" y="91"/>
                  </a:cubicBezTo>
                  <a:cubicBezTo>
                    <a:pt x="69" y="119"/>
                    <a:pt x="88" y="124"/>
                    <a:pt x="120" y="131"/>
                  </a:cubicBezTo>
                  <a:cubicBezTo>
                    <a:pt x="139" y="144"/>
                    <a:pt x="161" y="165"/>
                    <a:pt x="183" y="171"/>
                  </a:cubicBezTo>
                  <a:cubicBezTo>
                    <a:pt x="243" y="231"/>
                    <a:pt x="285" y="224"/>
                    <a:pt x="371" y="228"/>
                  </a:cubicBezTo>
                  <a:cubicBezTo>
                    <a:pt x="431" y="270"/>
                    <a:pt x="518" y="259"/>
                    <a:pt x="587" y="274"/>
                  </a:cubicBezTo>
                  <a:cubicBezTo>
                    <a:pt x="656" y="307"/>
                    <a:pt x="543" y="256"/>
                    <a:pt x="656" y="291"/>
                  </a:cubicBezTo>
                  <a:cubicBezTo>
                    <a:pt x="687" y="301"/>
                    <a:pt x="708" y="328"/>
                    <a:pt x="741" y="337"/>
                  </a:cubicBezTo>
                  <a:cubicBezTo>
                    <a:pt x="784" y="377"/>
                    <a:pt x="718" y="319"/>
                    <a:pt x="770" y="354"/>
                  </a:cubicBezTo>
                  <a:cubicBezTo>
                    <a:pt x="800" y="374"/>
                    <a:pt x="816" y="405"/>
                    <a:pt x="855" y="405"/>
                  </a:cubicBezTo>
                </a:path>
              </a:pathLst>
            </a:custGeom>
            <a:noFill/>
            <a:ln w="50800" cap="flat" cmpd="sng">
              <a:solidFill>
                <a:srgbClr val="0000FF"/>
              </a:solidFill>
              <a:prstDash val="solid"/>
              <a:round/>
              <a:headEnd type="none" w="med" len="med"/>
              <a:tailEnd type="triangle" w="med" len="med"/>
            </a:ln>
            <a:effectLst/>
          </p:spPr>
          <p:txBody>
            <a:bodyPr/>
            <a:lstStyle/>
            <a:p>
              <a:endParaRPr lang="en-US" sz="800" dirty="0"/>
            </a:p>
          </p:txBody>
        </p:sp>
        <p:sp>
          <p:nvSpPr>
            <p:cNvPr id="47" name="Text Box 28"/>
            <p:cNvSpPr txBox="1">
              <a:spLocks noChangeArrowheads="1"/>
            </p:cNvSpPr>
            <p:nvPr/>
          </p:nvSpPr>
          <p:spPr bwMode="auto">
            <a:xfrm>
              <a:off x="5634990" y="1427957"/>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3621</a:t>
              </a:r>
            </a:p>
          </p:txBody>
        </p:sp>
        <p:sp>
          <p:nvSpPr>
            <p:cNvPr id="48" name="Text Box 29"/>
            <p:cNvSpPr txBox="1">
              <a:spLocks noChangeArrowheads="1"/>
            </p:cNvSpPr>
            <p:nvPr/>
          </p:nvSpPr>
          <p:spPr bwMode="auto">
            <a:xfrm>
              <a:off x="5943600" y="1940090"/>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3620</a:t>
              </a:r>
            </a:p>
          </p:txBody>
        </p:sp>
        <p:sp>
          <p:nvSpPr>
            <p:cNvPr id="49" name="Text Box 30"/>
            <p:cNvSpPr txBox="1">
              <a:spLocks noChangeArrowheads="1"/>
            </p:cNvSpPr>
            <p:nvPr/>
          </p:nvSpPr>
          <p:spPr bwMode="auto">
            <a:xfrm>
              <a:off x="6183631" y="1735237"/>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3619</a:t>
              </a:r>
            </a:p>
          </p:txBody>
        </p:sp>
        <p:sp>
          <p:nvSpPr>
            <p:cNvPr id="50" name="Text Box 31"/>
            <p:cNvSpPr txBox="1">
              <a:spLocks noChangeArrowheads="1"/>
            </p:cNvSpPr>
            <p:nvPr/>
          </p:nvSpPr>
          <p:spPr bwMode="auto">
            <a:xfrm>
              <a:off x="6286500" y="2213228"/>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3618</a:t>
              </a:r>
            </a:p>
          </p:txBody>
        </p:sp>
        <p:sp>
          <p:nvSpPr>
            <p:cNvPr id="51" name="Text Box 32"/>
            <p:cNvSpPr txBox="1">
              <a:spLocks noChangeArrowheads="1"/>
            </p:cNvSpPr>
            <p:nvPr/>
          </p:nvSpPr>
          <p:spPr bwMode="auto">
            <a:xfrm>
              <a:off x="5703570" y="2247371"/>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3617</a:t>
              </a:r>
            </a:p>
          </p:txBody>
        </p:sp>
        <p:sp>
          <p:nvSpPr>
            <p:cNvPr id="52" name="Text Box 33"/>
            <p:cNvSpPr txBox="1">
              <a:spLocks noChangeArrowheads="1"/>
            </p:cNvSpPr>
            <p:nvPr/>
          </p:nvSpPr>
          <p:spPr bwMode="auto">
            <a:xfrm>
              <a:off x="5875020" y="2588794"/>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3616</a:t>
              </a:r>
            </a:p>
          </p:txBody>
        </p:sp>
        <p:sp>
          <p:nvSpPr>
            <p:cNvPr id="53" name="Text Box 34"/>
            <p:cNvSpPr txBox="1">
              <a:spLocks noChangeArrowheads="1"/>
            </p:cNvSpPr>
            <p:nvPr/>
          </p:nvSpPr>
          <p:spPr bwMode="auto">
            <a:xfrm>
              <a:off x="6492240" y="2588794"/>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3615</a:t>
              </a:r>
            </a:p>
          </p:txBody>
        </p:sp>
        <p:sp>
          <p:nvSpPr>
            <p:cNvPr id="54" name="Text Box 35"/>
            <p:cNvSpPr txBox="1">
              <a:spLocks noChangeArrowheads="1"/>
            </p:cNvSpPr>
            <p:nvPr/>
          </p:nvSpPr>
          <p:spPr bwMode="auto">
            <a:xfrm>
              <a:off x="6732270" y="2213228"/>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3614</a:t>
              </a:r>
            </a:p>
          </p:txBody>
        </p:sp>
        <p:sp>
          <p:nvSpPr>
            <p:cNvPr id="55" name="Text Box 36"/>
            <p:cNvSpPr txBox="1">
              <a:spLocks noChangeArrowheads="1"/>
            </p:cNvSpPr>
            <p:nvPr/>
          </p:nvSpPr>
          <p:spPr bwMode="auto">
            <a:xfrm>
              <a:off x="6355080" y="2827790"/>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3613</a:t>
              </a:r>
            </a:p>
          </p:txBody>
        </p:sp>
        <p:sp>
          <p:nvSpPr>
            <p:cNvPr id="56" name="Text Box 37"/>
            <p:cNvSpPr txBox="1">
              <a:spLocks noChangeArrowheads="1"/>
            </p:cNvSpPr>
            <p:nvPr/>
          </p:nvSpPr>
          <p:spPr bwMode="auto">
            <a:xfrm>
              <a:off x="7006589" y="2759505"/>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3612</a:t>
              </a:r>
            </a:p>
          </p:txBody>
        </p:sp>
        <p:sp>
          <p:nvSpPr>
            <p:cNvPr id="57" name="Text Box 38"/>
            <p:cNvSpPr txBox="1">
              <a:spLocks noChangeArrowheads="1"/>
            </p:cNvSpPr>
            <p:nvPr/>
          </p:nvSpPr>
          <p:spPr bwMode="auto">
            <a:xfrm>
              <a:off x="7376635" y="2673438"/>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3611</a:t>
              </a:r>
            </a:p>
          </p:txBody>
        </p:sp>
        <p:sp>
          <p:nvSpPr>
            <p:cNvPr id="58" name="Text Box 39"/>
            <p:cNvSpPr txBox="1">
              <a:spLocks noChangeArrowheads="1"/>
            </p:cNvSpPr>
            <p:nvPr/>
          </p:nvSpPr>
          <p:spPr bwMode="auto">
            <a:xfrm>
              <a:off x="7212328" y="3271642"/>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3610</a:t>
              </a:r>
            </a:p>
          </p:txBody>
        </p:sp>
      </p:grpSp>
      <p:grpSp>
        <p:nvGrpSpPr>
          <p:cNvPr id="60" name="Group 59"/>
          <p:cNvGrpSpPr/>
          <p:nvPr/>
        </p:nvGrpSpPr>
        <p:grpSpPr>
          <a:xfrm>
            <a:off x="4873752" y="1295400"/>
            <a:ext cx="4114800" cy="2971800"/>
            <a:chOff x="3733800" y="1295400"/>
            <a:chExt cx="4114800" cy="2971800"/>
          </a:xfrm>
        </p:grpSpPr>
        <p:pic>
          <p:nvPicPr>
            <p:cNvPr id="61" name="Picture 2" descr="g3612"/>
            <p:cNvPicPr>
              <a:picLocks noChangeAspect="1" noChangeArrowheads="1"/>
            </p:cNvPicPr>
            <p:nvPr/>
          </p:nvPicPr>
          <p:blipFill>
            <a:blip r:embed="rId6" cstate="print"/>
            <a:srcRect/>
            <a:stretch>
              <a:fillRect/>
            </a:stretch>
          </p:blipFill>
          <p:spPr bwMode="auto">
            <a:xfrm>
              <a:off x="3733800" y="1295400"/>
              <a:ext cx="4114800" cy="2971800"/>
            </a:xfrm>
            <a:prstGeom prst="rect">
              <a:avLst/>
            </a:prstGeom>
            <a:noFill/>
          </p:spPr>
        </p:pic>
        <p:sp>
          <p:nvSpPr>
            <p:cNvPr id="62" name="Text Box 21"/>
            <p:cNvSpPr txBox="1">
              <a:spLocks noChangeArrowheads="1"/>
            </p:cNvSpPr>
            <p:nvPr/>
          </p:nvSpPr>
          <p:spPr bwMode="auto">
            <a:xfrm>
              <a:off x="7110651" y="3920087"/>
              <a:ext cx="638316" cy="338554"/>
            </a:xfrm>
            <a:prstGeom prst="rect">
              <a:avLst/>
            </a:prstGeom>
            <a:noFill/>
            <a:ln w="9525">
              <a:noFill/>
              <a:miter lim="800000"/>
              <a:headEnd/>
              <a:tailEnd/>
            </a:ln>
            <a:effectLst/>
          </p:spPr>
          <p:txBody>
            <a:bodyPr wrap="none">
              <a:spAutoFit/>
            </a:bodyPr>
            <a:lstStyle/>
            <a:p>
              <a:r>
                <a:rPr lang="en-US" sz="800" dirty="0">
                  <a:solidFill>
                    <a:schemeClr val="accent2"/>
                  </a:solidFill>
                  <a:latin typeface="Arial" charset="0"/>
                </a:rPr>
                <a:t>Allegheny</a:t>
              </a:r>
            </a:p>
            <a:p>
              <a:r>
                <a:rPr lang="en-US" sz="800" dirty="0">
                  <a:solidFill>
                    <a:schemeClr val="accent2"/>
                  </a:solidFill>
                  <a:latin typeface="Arial" charset="0"/>
                </a:rPr>
                <a:t>River</a:t>
              </a:r>
            </a:p>
          </p:txBody>
        </p:sp>
        <p:sp>
          <p:nvSpPr>
            <p:cNvPr id="63" name="Text Box 22"/>
            <p:cNvSpPr txBox="1">
              <a:spLocks noChangeArrowheads="1"/>
            </p:cNvSpPr>
            <p:nvPr/>
          </p:nvSpPr>
          <p:spPr bwMode="auto">
            <a:xfrm>
              <a:off x="3802380" y="3878831"/>
              <a:ext cx="423514" cy="338554"/>
            </a:xfrm>
            <a:prstGeom prst="rect">
              <a:avLst/>
            </a:prstGeom>
            <a:noFill/>
            <a:ln w="9525">
              <a:noFill/>
              <a:miter lim="800000"/>
              <a:headEnd/>
              <a:tailEnd/>
            </a:ln>
            <a:effectLst/>
          </p:spPr>
          <p:txBody>
            <a:bodyPr wrap="none">
              <a:spAutoFit/>
            </a:bodyPr>
            <a:lstStyle/>
            <a:p>
              <a:r>
                <a:rPr lang="en-US" sz="800" dirty="0">
                  <a:solidFill>
                    <a:schemeClr val="accent2"/>
                  </a:solidFill>
                  <a:latin typeface="Arial" charset="0"/>
                </a:rPr>
                <a:t>Ohio</a:t>
              </a:r>
            </a:p>
            <a:p>
              <a:r>
                <a:rPr lang="en-US" sz="800" dirty="0">
                  <a:solidFill>
                    <a:schemeClr val="accent2"/>
                  </a:solidFill>
                  <a:latin typeface="Arial" charset="0"/>
                </a:rPr>
                <a:t>River</a:t>
              </a:r>
            </a:p>
          </p:txBody>
        </p:sp>
        <p:sp>
          <p:nvSpPr>
            <p:cNvPr id="64" name="Freeform 23"/>
            <p:cNvSpPr>
              <a:spLocks/>
            </p:cNvSpPr>
            <p:nvPr/>
          </p:nvSpPr>
          <p:spPr bwMode="auto">
            <a:xfrm>
              <a:off x="6039803" y="3092848"/>
              <a:ext cx="476488" cy="357071"/>
            </a:xfrm>
            <a:custGeom>
              <a:avLst/>
              <a:gdLst/>
              <a:ahLst/>
              <a:cxnLst>
                <a:cxn ang="0">
                  <a:pos x="0" y="0"/>
                </a:cxn>
                <a:cxn ang="0">
                  <a:pos x="85" y="63"/>
                </a:cxn>
                <a:cxn ang="0">
                  <a:pos x="131" y="97"/>
                </a:cxn>
                <a:cxn ang="0">
                  <a:pos x="217" y="148"/>
                </a:cxn>
                <a:cxn ang="0">
                  <a:pos x="188" y="182"/>
                </a:cxn>
                <a:cxn ang="0">
                  <a:pos x="148" y="222"/>
                </a:cxn>
                <a:cxn ang="0">
                  <a:pos x="296" y="257"/>
                </a:cxn>
                <a:cxn ang="0">
                  <a:pos x="359" y="308"/>
                </a:cxn>
                <a:cxn ang="0">
                  <a:pos x="416" y="405"/>
                </a:cxn>
                <a:cxn ang="0">
                  <a:pos x="547" y="393"/>
                </a:cxn>
                <a:cxn ang="0">
                  <a:pos x="559" y="445"/>
                </a:cxn>
                <a:cxn ang="0">
                  <a:pos x="667" y="502"/>
                </a:cxn>
              </a:cxnLst>
              <a:rect l="0" t="0" r="r" b="b"/>
              <a:pathLst>
                <a:path w="667" h="502">
                  <a:moveTo>
                    <a:pt x="0" y="0"/>
                  </a:moveTo>
                  <a:cubicBezTo>
                    <a:pt x="10" y="9"/>
                    <a:pt x="63" y="47"/>
                    <a:pt x="85" y="63"/>
                  </a:cubicBezTo>
                  <a:cubicBezTo>
                    <a:pt x="97" y="105"/>
                    <a:pt x="82" y="91"/>
                    <a:pt x="131" y="97"/>
                  </a:cubicBezTo>
                  <a:cubicBezTo>
                    <a:pt x="157" y="112"/>
                    <a:pt x="208" y="134"/>
                    <a:pt x="217" y="148"/>
                  </a:cubicBezTo>
                  <a:cubicBezTo>
                    <a:pt x="228" y="181"/>
                    <a:pt x="205" y="178"/>
                    <a:pt x="188" y="182"/>
                  </a:cubicBezTo>
                  <a:cubicBezTo>
                    <a:pt x="171" y="194"/>
                    <a:pt x="163" y="208"/>
                    <a:pt x="148" y="222"/>
                  </a:cubicBezTo>
                  <a:cubicBezTo>
                    <a:pt x="165" y="286"/>
                    <a:pt x="241" y="242"/>
                    <a:pt x="296" y="257"/>
                  </a:cubicBezTo>
                  <a:cubicBezTo>
                    <a:pt x="316" y="276"/>
                    <a:pt x="339" y="288"/>
                    <a:pt x="359" y="308"/>
                  </a:cubicBezTo>
                  <a:cubicBezTo>
                    <a:pt x="365" y="372"/>
                    <a:pt x="359" y="385"/>
                    <a:pt x="416" y="405"/>
                  </a:cubicBezTo>
                  <a:cubicBezTo>
                    <a:pt x="455" y="377"/>
                    <a:pt x="501" y="390"/>
                    <a:pt x="547" y="393"/>
                  </a:cubicBezTo>
                  <a:cubicBezTo>
                    <a:pt x="551" y="410"/>
                    <a:pt x="549" y="431"/>
                    <a:pt x="559" y="445"/>
                  </a:cubicBezTo>
                  <a:cubicBezTo>
                    <a:pt x="579" y="463"/>
                    <a:pt x="649" y="493"/>
                    <a:pt x="667" y="502"/>
                  </a:cubicBezTo>
                </a:path>
              </a:pathLst>
            </a:custGeom>
            <a:noFill/>
            <a:ln w="50800" cap="flat" cmpd="sng">
              <a:solidFill>
                <a:srgbClr val="0000FF"/>
              </a:solidFill>
              <a:prstDash val="solid"/>
              <a:round/>
              <a:headEnd type="none" w="med" len="med"/>
              <a:tailEnd type="triangle" w="med" len="med"/>
            </a:ln>
            <a:effectLst/>
          </p:spPr>
          <p:txBody>
            <a:bodyPr/>
            <a:lstStyle/>
            <a:p>
              <a:endParaRPr lang="en-US" sz="800" dirty="0"/>
            </a:p>
          </p:txBody>
        </p:sp>
        <p:sp>
          <p:nvSpPr>
            <p:cNvPr id="65" name="Text Box 28"/>
            <p:cNvSpPr txBox="1">
              <a:spLocks noChangeArrowheads="1"/>
            </p:cNvSpPr>
            <p:nvPr/>
          </p:nvSpPr>
          <p:spPr bwMode="auto">
            <a:xfrm>
              <a:off x="4796790" y="1808956"/>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3621</a:t>
              </a:r>
            </a:p>
          </p:txBody>
        </p:sp>
        <p:sp>
          <p:nvSpPr>
            <p:cNvPr id="66" name="Text Box 29"/>
            <p:cNvSpPr txBox="1">
              <a:spLocks noChangeArrowheads="1"/>
            </p:cNvSpPr>
            <p:nvPr/>
          </p:nvSpPr>
          <p:spPr bwMode="auto">
            <a:xfrm>
              <a:off x="5105400" y="2321091"/>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3620</a:t>
              </a:r>
            </a:p>
          </p:txBody>
        </p:sp>
        <p:sp>
          <p:nvSpPr>
            <p:cNvPr id="67" name="Text Box 30"/>
            <p:cNvSpPr txBox="1">
              <a:spLocks noChangeArrowheads="1"/>
            </p:cNvSpPr>
            <p:nvPr/>
          </p:nvSpPr>
          <p:spPr bwMode="auto">
            <a:xfrm>
              <a:off x="5345430" y="2116237"/>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3619</a:t>
              </a:r>
            </a:p>
          </p:txBody>
        </p:sp>
        <p:sp>
          <p:nvSpPr>
            <p:cNvPr id="68" name="Text Box 31"/>
            <p:cNvSpPr txBox="1">
              <a:spLocks noChangeArrowheads="1"/>
            </p:cNvSpPr>
            <p:nvPr/>
          </p:nvSpPr>
          <p:spPr bwMode="auto">
            <a:xfrm>
              <a:off x="5448300" y="2594229"/>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3618</a:t>
              </a:r>
            </a:p>
          </p:txBody>
        </p:sp>
        <p:sp>
          <p:nvSpPr>
            <p:cNvPr id="69" name="Text Box 32"/>
            <p:cNvSpPr txBox="1">
              <a:spLocks noChangeArrowheads="1"/>
            </p:cNvSpPr>
            <p:nvPr/>
          </p:nvSpPr>
          <p:spPr bwMode="auto">
            <a:xfrm>
              <a:off x="4865370" y="2628371"/>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3617</a:t>
              </a:r>
            </a:p>
          </p:txBody>
        </p:sp>
        <p:sp>
          <p:nvSpPr>
            <p:cNvPr id="70" name="Text Box 33"/>
            <p:cNvSpPr txBox="1">
              <a:spLocks noChangeArrowheads="1"/>
            </p:cNvSpPr>
            <p:nvPr/>
          </p:nvSpPr>
          <p:spPr bwMode="auto">
            <a:xfrm>
              <a:off x="5036820" y="2969794"/>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3616</a:t>
              </a:r>
            </a:p>
          </p:txBody>
        </p:sp>
        <p:sp>
          <p:nvSpPr>
            <p:cNvPr id="71" name="Text Box 34"/>
            <p:cNvSpPr txBox="1">
              <a:spLocks noChangeArrowheads="1"/>
            </p:cNvSpPr>
            <p:nvPr/>
          </p:nvSpPr>
          <p:spPr bwMode="auto">
            <a:xfrm>
              <a:off x="5654040" y="2969794"/>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3615</a:t>
              </a:r>
            </a:p>
          </p:txBody>
        </p:sp>
        <p:sp>
          <p:nvSpPr>
            <p:cNvPr id="72" name="Text Box 35"/>
            <p:cNvSpPr txBox="1">
              <a:spLocks noChangeArrowheads="1"/>
            </p:cNvSpPr>
            <p:nvPr/>
          </p:nvSpPr>
          <p:spPr bwMode="auto">
            <a:xfrm>
              <a:off x="5894070" y="2594229"/>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3614</a:t>
              </a:r>
            </a:p>
          </p:txBody>
        </p:sp>
        <p:sp>
          <p:nvSpPr>
            <p:cNvPr id="73" name="Text Box 36"/>
            <p:cNvSpPr txBox="1">
              <a:spLocks noChangeArrowheads="1"/>
            </p:cNvSpPr>
            <p:nvPr/>
          </p:nvSpPr>
          <p:spPr bwMode="auto">
            <a:xfrm>
              <a:off x="5516880" y="3208790"/>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3613</a:t>
              </a:r>
            </a:p>
          </p:txBody>
        </p:sp>
        <p:sp>
          <p:nvSpPr>
            <p:cNvPr id="74" name="Text Box 37"/>
            <p:cNvSpPr txBox="1">
              <a:spLocks noChangeArrowheads="1"/>
            </p:cNvSpPr>
            <p:nvPr/>
          </p:nvSpPr>
          <p:spPr bwMode="auto">
            <a:xfrm>
              <a:off x="6168390" y="3140505"/>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3612</a:t>
              </a:r>
            </a:p>
          </p:txBody>
        </p:sp>
        <p:sp>
          <p:nvSpPr>
            <p:cNvPr id="75" name="Text Box 38"/>
            <p:cNvSpPr txBox="1">
              <a:spLocks noChangeArrowheads="1"/>
            </p:cNvSpPr>
            <p:nvPr/>
          </p:nvSpPr>
          <p:spPr bwMode="auto">
            <a:xfrm>
              <a:off x="6538436" y="3054438"/>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3611</a:t>
              </a:r>
            </a:p>
          </p:txBody>
        </p:sp>
        <p:sp>
          <p:nvSpPr>
            <p:cNvPr id="76" name="Text Box 39"/>
            <p:cNvSpPr txBox="1">
              <a:spLocks noChangeArrowheads="1"/>
            </p:cNvSpPr>
            <p:nvPr/>
          </p:nvSpPr>
          <p:spPr bwMode="auto">
            <a:xfrm>
              <a:off x="6374130" y="3652639"/>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3610</a:t>
              </a:r>
            </a:p>
          </p:txBody>
        </p:sp>
      </p:grpSp>
      <p:grpSp>
        <p:nvGrpSpPr>
          <p:cNvPr id="94" name="Group 93"/>
          <p:cNvGrpSpPr/>
          <p:nvPr/>
        </p:nvGrpSpPr>
        <p:grpSpPr>
          <a:xfrm>
            <a:off x="4873752" y="1298448"/>
            <a:ext cx="4114800" cy="2971800"/>
            <a:chOff x="5026152" y="1450848"/>
            <a:chExt cx="4114800" cy="2971800"/>
          </a:xfrm>
        </p:grpSpPr>
        <p:pic>
          <p:nvPicPr>
            <p:cNvPr id="78" name="Picture 2" descr="g3610"/>
            <p:cNvPicPr>
              <a:picLocks noChangeAspect="1" noChangeArrowheads="1"/>
            </p:cNvPicPr>
            <p:nvPr/>
          </p:nvPicPr>
          <p:blipFill>
            <a:blip r:embed="rId7" cstate="print"/>
            <a:srcRect/>
            <a:stretch>
              <a:fillRect/>
            </a:stretch>
          </p:blipFill>
          <p:spPr bwMode="auto">
            <a:xfrm>
              <a:off x="5026152" y="1450848"/>
              <a:ext cx="4114800" cy="2971800"/>
            </a:xfrm>
            <a:prstGeom prst="rect">
              <a:avLst/>
            </a:prstGeom>
            <a:noFill/>
          </p:spPr>
        </p:pic>
        <p:sp>
          <p:nvSpPr>
            <p:cNvPr id="79" name="Text Box 21"/>
            <p:cNvSpPr txBox="1">
              <a:spLocks noChangeArrowheads="1"/>
            </p:cNvSpPr>
            <p:nvPr/>
          </p:nvSpPr>
          <p:spPr bwMode="auto">
            <a:xfrm>
              <a:off x="8403003" y="4075535"/>
              <a:ext cx="638316" cy="338554"/>
            </a:xfrm>
            <a:prstGeom prst="rect">
              <a:avLst/>
            </a:prstGeom>
            <a:noFill/>
            <a:ln w="9525">
              <a:noFill/>
              <a:miter lim="800000"/>
              <a:headEnd/>
              <a:tailEnd/>
            </a:ln>
            <a:effectLst/>
          </p:spPr>
          <p:txBody>
            <a:bodyPr wrap="none">
              <a:spAutoFit/>
            </a:bodyPr>
            <a:lstStyle/>
            <a:p>
              <a:r>
                <a:rPr lang="en-US" sz="800" dirty="0">
                  <a:solidFill>
                    <a:schemeClr val="accent2"/>
                  </a:solidFill>
                  <a:latin typeface="Arial" charset="0"/>
                </a:rPr>
                <a:t>Allegheny</a:t>
              </a:r>
            </a:p>
            <a:p>
              <a:r>
                <a:rPr lang="en-US" sz="800" dirty="0">
                  <a:solidFill>
                    <a:schemeClr val="accent2"/>
                  </a:solidFill>
                  <a:latin typeface="Arial" charset="0"/>
                </a:rPr>
                <a:t>River</a:t>
              </a:r>
            </a:p>
          </p:txBody>
        </p:sp>
        <p:sp>
          <p:nvSpPr>
            <p:cNvPr id="80" name="Text Box 22"/>
            <p:cNvSpPr txBox="1">
              <a:spLocks noChangeArrowheads="1"/>
            </p:cNvSpPr>
            <p:nvPr/>
          </p:nvSpPr>
          <p:spPr bwMode="auto">
            <a:xfrm>
              <a:off x="5094732" y="4034280"/>
              <a:ext cx="423514" cy="338554"/>
            </a:xfrm>
            <a:prstGeom prst="rect">
              <a:avLst/>
            </a:prstGeom>
            <a:noFill/>
            <a:ln w="9525">
              <a:noFill/>
              <a:miter lim="800000"/>
              <a:headEnd/>
              <a:tailEnd/>
            </a:ln>
            <a:effectLst/>
          </p:spPr>
          <p:txBody>
            <a:bodyPr wrap="none">
              <a:spAutoFit/>
            </a:bodyPr>
            <a:lstStyle/>
            <a:p>
              <a:r>
                <a:rPr lang="en-US" sz="800" dirty="0">
                  <a:solidFill>
                    <a:schemeClr val="accent2"/>
                  </a:solidFill>
                  <a:latin typeface="Arial" charset="0"/>
                </a:rPr>
                <a:t>Ohio</a:t>
              </a:r>
            </a:p>
            <a:p>
              <a:r>
                <a:rPr lang="en-US" sz="800" dirty="0">
                  <a:solidFill>
                    <a:schemeClr val="accent2"/>
                  </a:solidFill>
                  <a:latin typeface="Arial" charset="0"/>
                </a:rPr>
                <a:t>River</a:t>
              </a:r>
            </a:p>
          </p:txBody>
        </p:sp>
        <p:sp>
          <p:nvSpPr>
            <p:cNvPr id="81" name="Freeform 23"/>
            <p:cNvSpPr>
              <a:spLocks/>
            </p:cNvSpPr>
            <p:nvPr/>
          </p:nvSpPr>
          <p:spPr bwMode="auto">
            <a:xfrm>
              <a:off x="7829359" y="3596832"/>
              <a:ext cx="297180" cy="613138"/>
            </a:xfrm>
            <a:custGeom>
              <a:avLst/>
              <a:gdLst/>
              <a:ahLst/>
              <a:cxnLst>
                <a:cxn ang="0">
                  <a:pos x="0" y="0"/>
                </a:cxn>
                <a:cxn ang="0">
                  <a:pos x="91" y="86"/>
                </a:cxn>
                <a:cxn ang="0">
                  <a:pos x="74" y="223"/>
                </a:cxn>
                <a:cxn ang="0">
                  <a:pos x="142" y="280"/>
                </a:cxn>
                <a:cxn ang="0">
                  <a:pos x="205" y="343"/>
                </a:cxn>
                <a:cxn ang="0">
                  <a:pos x="245" y="377"/>
                </a:cxn>
                <a:cxn ang="0">
                  <a:pos x="171" y="417"/>
                </a:cxn>
                <a:cxn ang="0">
                  <a:pos x="182" y="611"/>
                </a:cxn>
                <a:cxn ang="0">
                  <a:pos x="148" y="691"/>
                </a:cxn>
                <a:cxn ang="0">
                  <a:pos x="85" y="782"/>
                </a:cxn>
                <a:cxn ang="0">
                  <a:pos x="91" y="805"/>
                </a:cxn>
                <a:cxn ang="0">
                  <a:pos x="194" y="822"/>
                </a:cxn>
                <a:cxn ang="0">
                  <a:pos x="353" y="833"/>
                </a:cxn>
                <a:cxn ang="0">
                  <a:pos x="416" y="862"/>
                </a:cxn>
              </a:cxnLst>
              <a:rect l="0" t="0" r="r" b="b"/>
              <a:pathLst>
                <a:path w="416" h="862">
                  <a:moveTo>
                    <a:pt x="0" y="0"/>
                  </a:moveTo>
                  <a:cubicBezTo>
                    <a:pt x="15" y="14"/>
                    <a:pt x="79" y="49"/>
                    <a:pt x="91" y="86"/>
                  </a:cubicBezTo>
                  <a:cubicBezTo>
                    <a:pt x="104" y="134"/>
                    <a:pt x="87" y="177"/>
                    <a:pt x="74" y="223"/>
                  </a:cubicBezTo>
                  <a:cubicBezTo>
                    <a:pt x="81" y="288"/>
                    <a:pt x="77" y="271"/>
                    <a:pt x="142" y="280"/>
                  </a:cubicBezTo>
                  <a:cubicBezTo>
                    <a:pt x="164" y="300"/>
                    <a:pt x="188" y="327"/>
                    <a:pt x="205" y="343"/>
                  </a:cubicBezTo>
                  <a:cubicBezTo>
                    <a:pt x="209" y="347"/>
                    <a:pt x="239" y="371"/>
                    <a:pt x="245" y="377"/>
                  </a:cubicBezTo>
                  <a:cubicBezTo>
                    <a:pt x="235" y="422"/>
                    <a:pt x="220" y="411"/>
                    <a:pt x="171" y="417"/>
                  </a:cubicBezTo>
                  <a:cubicBezTo>
                    <a:pt x="122" y="490"/>
                    <a:pt x="157" y="540"/>
                    <a:pt x="182" y="611"/>
                  </a:cubicBezTo>
                  <a:cubicBezTo>
                    <a:pt x="177" y="656"/>
                    <a:pt x="182" y="667"/>
                    <a:pt x="148" y="691"/>
                  </a:cubicBezTo>
                  <a:cubicBezTo>
                    <a:pt x="132" y="719"/>
                    <a:pt x="94" y="763"/>
                    <a:pt x="85" y="782"/>
                  </a:cubicBezTo>
                  <a:cubicBezTo>
                    <a:pt x="87" y="790"/>
                    <a:pt x="86" y="799"/>
                    <a:pt x="91" y="805"/>
                  </a:cubicBezTo>
                  <a:cubicBezTo>
                    <a:pt x="100" y="815"/>
                    <a:pt x="190" y="822"/>
                    <a:pt x="194" y="822"/>
                  </a:cubicBezTo>
                  <a:cubicBezTo>
                    <a:pt x="263" y="842"/>
                    <a:pt x="150" y="811"/>
                    <a:pt x="353" y="833"/>
                  </a:cubicBezTo>
                  <a:cubicBezTo>
                    <a:pt x="368" y="835"/>
                    <a:pt x="388" y="862"/>
                    <a:pt x="416" y="862"/>
                  </a:cubicBezTo>
                </a:path>
              </a:pathLst>
            </a:custGeom>
            <a:noFill/>
            <a:ln w="50800" cap="flat" cmpd="sng">
              <a:solidFill>
                <a:srgbClr val="0000FF"/>
              </a:solidFill>
              <a:prstDash val="solid"/>
              <a:round/>
              <a:headEnd type="none" w="med" len="med"/>
              <a:tailEnd type="triangle" w="med" len="med"/>
            </a:ln>
            <a:effectLst/>
          </p:spPr>
          <p:txBody>
            <a:bodyPr/>
            <a:lstStyle/>
            <a:p>
              <a:endParaRPr lang="en-US" sz="800" dirty="0"/>
            </a:p>
          </p:txBody>
        </p:sp>
        <p:sp>
          <p:nvSpPr>
            <p:cNvPr id="82" name="Text Box 28"/>
            <p:cNvSpPr txBox="1">
              <a:spLocks noChangeArrowheads="1"/>
            </p:cNvSpPr>
            <p:nvPr/>
          </p:nvSpPr>
          <p:spPr bwMode="auto">
            <a:xfrm>
              <a:off x="6089142" y="1964405"/>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3621</a:t>
              </a:r>
            </a:p>
          </p:txBody>
        </p:sp>
        <p:sp>
          <p:nvSpPr>
            <p:cNvPr id="83" name="Text Box 29"/>
            <p:cNvSpPr txBox="1">
              <a:spLocks noChangeArrowheads="1"/>
            </p:cNvSpPr>
            <p:nvPr/>
          </p:nvSpPr>
          <p:spPr bwMode="auto">
            <a:xfrm>
              <a:off x="6397752" y="2476539"/>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3620</a:t>
              </a:r>
            </a:p>
          </p:txBody>
        </p:sp>
        <p:sp>
          <p:nvSpPr>
            <p:cNvPr id="84" name="Text Box 30"/>
            <p:cNvSpPr txBox="1">
              <a:spLocks noChangeArrowheads="1"/>
            </p:cNvSpPr>
            <p:nvPr/>
          </p:nvSpPr>
          <p:spPr bwMode="auto">
            <a:xfrm>
              <a:off x="6637782" y="2271685"/>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3619</a:t>
              </a:r>
            </a:p>
          </p:txBody>
        </p:sp>
        <p:sp>
          <p:nvSpPr>
            <p:cNvPr id="85" name="Text Box 31"/>
            <p:cNvSpPr txBox="1">
              <a:spLocks noChangeArrowheads="1"/>
            </p:cNvSpPr>
            <p:nvPr/>
          </p:nvSpPr>
          <p:spPr bwMode="auto">
            <a:xfrm>
              <a:off x="6740652" y="2749677"/>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3618</a:t>
              </a:r>
            </a:p>
          </p:txBody>
        </p:sp>
        <p:sp>
          <p:nvSpPr>
            <p:cNvPr id="86" name="Text Box 32"/>
            <p:cNvSpPr txBox="1">
              <a:spLocks noChangeArrowheads="1"/>
            </p:cNvSpPr>
            <p:nvPr/>
          </p:nvSpPr>
          <p:spPr bwMode="auto">
            <a:xfrm>
              <a:off x="6157722" y="2783819"/>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3617</a:t>
              </a:r>
            </a:p>
          </p:txBody>
        </p:sp>
        <p:sp>
          <p:nvSpPr>
            <p:cNvPr id="87" name="Text Box 33"/>
            <p:cNvSpPr txBox="1">
              <a:spLocks noChangeArrowheads="1"/>
            </p:cNvSpPr>
            <p:nvPr/>
          </p:nvSpPr>
          <p:spPr bwMode="auto">
            <a:xfrm>
              <a:off x="6329172" y="3125242"/>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3616</a:t>
              </a:r>
            </a:p>
          </p:txBody>
        </p:sp>
        <p:sp>
          <p:nvSpPr>
            <p:cNvPr id="88" name="Text Box 34"/>
            <p:cNvSpPr txBox="1">
              <a:spLocks noChangeArrowheads="1"/>
            </p:cNvSpPr>
            <p:nvPr/>
          </p:nvSpPr>
          <p:spPr bwMode="auto">
            <a:xfrm>
              <a:off x="6946392" y="3125242"/>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3615</a:t>
              </a:r>
            </a:p>
          </p:txBody>
        </p:sp>
        <p:sp>
          <p:nvSpPr>
            <p:cNvPr id="89" name="Text Box 35"/>
            <p:cNvSpPr txBox="1">
              <a:spLocks noChangeArrowheads="1"/>
            </p:cNvSpPr>
            <p:nvPr/>
          </p:nvSpPr>
          <p:spPr bwMode="auto">
            <a:xfrm>
              <a:off x="7186422" y="2749677"/>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3614</a:t>
              </a:r>
            </a:p>
          </p:txBody>
        </p:sp>
        <p:sp>
          <p:nvSpPr>
            <p:cNvPr id="90" name="Text Box 36"/>
            <p:cNvSpPr txBox="1">
              <a:spLocks noChangeArrowheads="1"/>
            </p:cNvSpPr>
            <p:nvPr/>
          </p:nvSpPr>
          <p:spPr bwMode="auto">
            <a:xfrm>
              <a:off x="6809232" y="3364238"/>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3613</a:t>
              </a:r>
            </a:p>
          </p:txBody>
        </p:sp>
        <p:sp>
          <p:nvSpPr>
            <p:cNvPr id="91" name="Text Box 37"/>
            <p:cNvSpPr txBox="1">
              <a:spLocks noChangeArrowheads="1"/>
            </p:cNvSpPr>
            <p:nvPr/>
          </p:nvSpPr>
          <p:spPr bwMode="auto">
            <a:xfrm>
              <a:off x="7460742" y="3295953"/>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3612</a:t>
              </a:r>
            </a:p>
          </p:txBody>
        </p:sp>
        <p:sp>
          <p:nvSpPr>
            <p:cNvPr id="92" name="Text Box 38"/>
            <p:cNvSpPr txBox="1">
              <a:spLocks noChangeArrowheads="1"/>
            </p:cNvSpPr>
            <p:nvPr/>
          </p:nvSpPr>
          <p:spPr bwMode="auto">
            <a:xfrm>
              <a:off x="7830788" y="3209886"/>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3611</a:t>
              </a:r>
            </a:p>
          </p:txBody>
        </p:sp>
        <p:sp>
          <p:nvSpPr>
            <p:cNvPr id="93" name="Text Box 39"/>
            <p:cNvSpPr txBox="1">
              <a:spLocks noChangeArrowheads="1"/>
            </p:cNvSpPr>
            <p:nvPr/>
          </p:nvSpPr>
          <p:spPr bwMode="auto">
            <a:xfrm>
              <a:off x="7666482" y="3808087"/>
              <a:ext cx="415498" cy="215444"/>
            </a:xfrm>
            <a:prstGeom prst="rect">
              <a:avLst/>
            </a:prstGeom>
            <a:noFill/>
            <a:ln w="9525">
              <a:noFill/>
              <a:miter lim="800000"/>
              <a:headEnd/>
              <a:tailEnd/>
            </a:ln>
            <a:effectLst/>
          </p:spPr>
          <p:txBody>
            <a:bodyPr wrap="none">
              <a:spAutoFit/>
            </a:bodyPr>
            <a:lstStyle/>
            <a:p>
              <a:r>
                <a:rPr lang="en-US" sz="800" dirty="0">
                  <a:solidFill>
                    <a:schemeClr val="tx1"/>
                  </a:solidFill>
                  <a:latin typeface="Arial" charset="0"/>
                </a:rPr>
                <a:t>3610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ider_template2">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hider_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chider_template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ider_template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ider_template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ider_template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ider_template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ider_template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ider_template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4586</TotalTime>
  <Pages>4</Pages>
  <Words>1526</Words>
  <Application>Microsoft Office PowerPoint</Application>
  <PresentationFormat>On-screen Show (4:3)</PresentationFormat>
  <Paragraphs>320</Paragraphs>
  <Slides>18</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chider_template2</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Continuous-wave Coherent Microwave</vt:lpstr>
      <vt:lpstr>Slide 15</vt:lpstr>
      <vt:lpstr>Slide 16</vt:lpstr>
      <vt:lpstr>Slide 17</vt:lpstr>
      <vt:lpstr>Slide 18</vt:lpstr>
    </vt:vector>
  </TitlesOfParts>
  <Company>U.S. Geological Survey, WRD</Company>
  <LinksUpToDate>false</LinksUpToDate>
  <SharedDoc>false</SharedDoc>
  <HyperlinkBase>http://www.usgs.gov/visual-id/specs/slides/slide.html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Title Slide</dc:title>
  <dc:subject>Presentation format with USGS Visual Identity</dc:subject>
  <dc:creator>jwfulton</dc:creator>
  <cp:keywords/>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jwfulton</cp:lastModifiedBy>
  <cp:revision>268</cp:revision>
  <cp:lastPrinted>1998-03-23T17:09:44Z</cp:lastPrinted>
  <dcterms:created xsi:type="dcterms:W3CDTF">2006-06-08T11:25:47Z</dcterms:created>
  <dcterms:modified xsi:type="dcterms:W3CDTF">2010-06-04T04:15:41Z</dcterms:modified>
</cp:coreProperties>
</file>